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7" r:id="rId1"/>
    <p:sldMasterId id="2147485594" r:id="rId2"/>
  </p:sldMasterIdLst>
  <p:notesMasterIdLst>
    <p:notesMasterId r:id="rId28"/>
  </p:notesMasterIdLst>
  <p:sldIdLst>
    <p:sldId id="509" r:id="rId3"/>
    <p:sldId id="504" r:id="rId4"/>
    <p:sldId id="603" r:id="rId5"/>
    <p:sldId id="601" r:id="rId6"/>
    <p:sldId id="592" r:id="rId7"/>
    <p:sldId id="577" r:id="rId8"/>
    <p:sldId id="612" r:id="rId9"/>
    <p:sldId id="611" r:id="rId10"/>
    <p:sldId id="608" r:id="rId11"/>
    <p:sldId id="618" r:id="rId12"/>
    <p:sldId id="627" r:id="rId13"/>
    <p:sldId id="606" r:id="rId14"/>
    <p:sldId id="610" r:id="rId15"/>
    <p:sldId id="609" r:id="rId16"/>
    <p:sldId id="605" r:id="rId17"/>
    <p:sldId id="617" r:id="rId18"/>
    <p:sldId id="619" r:id="rId19"/>
    <p:sldId id="607" r:id="rId20"/>
    <p:sldId id="616" r:id="rId21"/>
    <p:sldId id="615" r:id="rId22"/>
    <p:sldId id="624" r:id="rId23"/>
    <p:sldId id="625" r:id="rId24"/>
    <p:sldId id="626" r:id="rId25"/>
    <p:sldId id="623" r:id="rId26"/>
    <p:sldId id="621" r:id="rId27"/>
  </p:sldIdLst>
  <p:sldSz cx="9906000" cy="6858000" type="A4"/>
  <p:notesSz cx="9926638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DE7F6"/>
    <a:srgbClr val="9A3647"/>
    <a:srgbClr val="8F314C"/>
    <a:srgbClr val="DEE4E6"/>
    <a:srgbClr val="FDF5FB"/>
    <a:srgbClr val="FFCCCC"/>
    <a:srgbClr val="4C3D83"/>
    <a:srgbClr val="80808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73" autoAdjust="0"/>
    <p:restoredTop sz="97976" autoAdjust="0"/>
  </p:normalViewPr>
  <p:slideViewPr>
    <p:cSldViewPr>
      <p:cViewPr varScale="1">
        <p:scale>
          <a:sx n="115" d="100"/>
          <a:sy n="115" d="100"/>
        </p:scale>
        <p:origin x="1074" y="114"/>
      </p:cViewPr>
      <p:guideLst>
        <p:guide orient="horz" pos="2162"/>
        <p:guide pos="3121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250935423762338"/>
          <c:y val="0.20027667127895046"/>
          <c:w val="0.49498149930435392"/>
          <c:h val="0.7831490227908624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1099981688335475"/>
                  <c:y val="-0.27264140900571449"/>
                </c:manualLayout>
              </c:layout>
              <c:tx>
                <c:rich>
                  <a:bodyPr/>
                  <a:lstStyle/>
                  <a:p>
                    <a:fld id="{5488BAED-ED50-4130-A72C-089BF85A2EFF}" type="CATEGORYNAME">
                      <a:rPr lang="ru-RU" sz="12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602EC55E-C518-411C-AC1D-54E5070FB9A4}" type="VALUE">
                      <a:rPr lang="ru-RU" sz="1200" baseline="0" dirty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250350973570166"/>
                      <c:h val="0.182639923387954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EC1-4F6C-B622-60E5557B8C5D}"/>
                </c:ext>
              </c:extLst>
            </c:dLbl>
            <c:dLbl>
              <c:idx val="1"/>
              <c:layout>
                <c:manualLayout>
                  <c:x val="0.13713361411218944"/>
                  <c:y val="9.6635098922754847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8ADFE8AB-03E4-4EAA-9FD0-35441E90B2F7}" type="CATEGORYNAME">
                      <a:rPr lang="ru-RU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 </a:t>
                    </a:r>
                    <a:fld id="{C00B678F-4957-4715-812A-ADA476A37C90}" type="VALUE">
                      <a:rPr lang="ru-RU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 baseline="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730604895318318"/>
                      <c:h val="0.223611029596445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EC1-4F6C-B622-60E5557B8C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'итоги по району'!$B$1:$C$1</c:f>
              <c:strCache>
                <c:ptCount val="2"/>
                <c:pt idx="0">
                  <c:v>Призёры </c:v>
                </c:pt>
                <c:pt idx="1">
                  <c:v>Победители</c:v>
                </c:pt>
              </c:strCache>
            </c:strRef>
          </c:cat>
          <c:val>
            <c:numRef>
              <c:f>'итоги по району'!$B$47:$C$47</c:f>
              <c:numCache>
                <c:formatCode>General</c:formatCode>
                <c:ptCount val="2"/>
                <c:pt idx="0">
                  <c:v>39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C1-4F6C-B622-60E5557B8C5D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0.10358</cdr:x>
      <cdr:y>0.07868</cdr:y>
    </cdr:from>
    <cdr:to>
      <cdr:x>0.93481</cdr:x>
      <cdr:y>0.16709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8526" y="239341"/>
          <a:ext cx="4000500" cy="2689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0.02209</cdr:x>
      <cdr:y>0.04553</cdr:y>
    </cdr:from>
    <cdr:to>
      <cdr:x>0.98836</cdr:x>
      <cdr:y>0.22235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6322" y="138488"/>
          <a:ext cx="4650440" cy="537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Победители и призёры районного этапа олимпиады школьников 2018-2019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05D1125-84B7-4257-87F8-F24D3F9E7AD1}" type="datetimeFigureOut">
              <a:rPr lang="ru-RU"/>
              <a:pPr>
                <a:defRPr/>
              </a:pPr>
              <a:t>04.09.2019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F9E34BF-B412-47B3-AF2A-802E69FAC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737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410A9B0-DFC8-4B72-A90A-83494AB5CEC7}" type="datetimeFigureOut">
              <a:rPr lang="ru-RU"/>
              <a:pPr>
                <a:defRPr/>
              </a:pPr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0AE05A83-3D16-41F8-9CEA-715DF9F9E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B07FF55-9A5D-48A4-9536-60A5356D6356}" type="datetimeFigureOut">
              <a:rPr lang="ru-RU"/>
              <a:pPr>
                <a:defRPr/>
              </a:pPr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08D832C6-95D1-4843-BB03-7842E95B8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E0CA754-7CA8-4F80-AB8E-8AA5F517D00E}" type="datetimeFigureOut">
              <a:rPr lang="ru-RU"/>
              <a:pPr>
                <a:defRPr/>
              </a:pPr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E683D8CA-AA91-4A01-B035-964E6B018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6" y="103188"/>
            <a:ext cx="8931275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600201"/>
            <a:ext cx="8915400" cy="445611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70748F49-63B0-413F-826C-B5215EFF34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79426" y="103189"/>
            <a:ext cx="8931275" cy="595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792E9379-6097-4636-BA0D-D19E905908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5432" y="3085765"/>
            <a:ext cx="8926784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625" y="990600"/>
            <a:ext cx="8655565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625" y="2495445"/>
            <a:ext cx="8655565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8B990899-23C5-42A6-BC0C-3E967CD9B7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013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85434" y="599726"/>
            <a:ext cx="892526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625" y="2228004"/>
            <a:ext cx="8655565" cy="36307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74527-3C6A-41DA-841A-747A7722E1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656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90367" y="5141974"/>
            <a:ext cx="892526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26" y="3036573"/>
            <a:ext cx="8655564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626" y="4541417"/>
            <a:ext cx="8655564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D8C59E9-201B-4E9C-9E0C-4A88FBBBBD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181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85434" y="599726"/>
            <a:ext cx="892526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9625" y="2228003"/>
            <a:ext cx="4224488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1889" y="2228004"/>
            <a:ext cx="4233301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3A442-1BAF-4B66-B35A-A36B6AE1AF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097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85434" y="599726"/>
            <a:ext cx="892526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154" y="2228003"/>
            <a:ext cx="3892958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625" y="2926052"/>
            <a:ext cx="4224488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83418" y="2228003"/>
            <a:ext cx="3901771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1889" y="2926052"/>
            <a:ext cx="4233301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95D86-4727-4204-8EF3-1772AC4330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375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85434" y="599726"/>
            <a:ext cx="892526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F4E2F-0D23-413D-B92D-AEFAC19DBF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71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D44D9AD-0E05-4F66-8747-5F1DED2E9B63}" type="datetimeFigureOut">
              <a:rPr lang="ru-RU"/>
              <a:pPr>
                <a:defRPr/>
              </a:pPr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8F0EE153-9536-415F-A470-6BA818664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1D58D-6BDB-43A3-AE68-EA1A49A9E8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410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90367" y="5141973"/>
            <a:ext cx="8925266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798" y="5262296"/>
            <a:ext cx="3831344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599" y="601200"/>
            <a:ext cx="89271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4419" y="5262296"/>
            <a:ext cx="4620771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E8DDB0D6-9A69-4776-A072-63D78786F3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037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25" y="4693389"/>
            <a:ext cx="8655565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434" y="599725"/>
            <a:ext cx="8925265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625" y="5260127"/>
            <a:ext cx="8655565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15E9A-A61F-495E-8396-5CD3469CD0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166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85434" y="599726"/>
            <a:ext cx="892526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C6242-FF9A-4280-9F00-32650A42A3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95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7181851" y="599725"/>
            <a:ext cx="222884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1" y="675726"/>
            <a:ext cx="1628383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625" y="675726"/>
            <a:ext cx="6415726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07359" y="5956137"/>
            <a:ext cx="102664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9625" y="5951811"/>
            <a:ext cx="6415726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472AA88A-F0EA-47F6-9924-6A7C53A801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8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AD99E6A2-AB0A-4F9B-9644-8FABB516215C}" type="datetimeFigureOut">
              <a:rPr lang="ru-RU"/>
              <a:pPr>
                <a:defRPr/>
              </a:pPr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9DD3ED53-EF67-4770-9837-632DB170E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572461D2-D89C-4EB7-B33A-6A4C77115692}" type="datetimeFigureOut">
              <a:rPr lang="ru-RU"/>
              <a:pPr>
                <a:defRPr/>
              </a:pPr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A504E49C-3742-45B1-A6A7-39B7FFCFD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946D5E10-E6B5-4631-B01B-058D7B80D93F}" type="datetimeFigureOut">
              <a:rPr lang="ru-RU"/>
              <a:pPr>
                <a:defRPr/>
              </a:pPr>
              <a:t>04.09.2019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843022CA-A748-45FF-8FCE-F4CBE6008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0745832-4420-4EFC-97CD-E029674946BD}" type="datetimeFigureOut">
              <a:rPr lang="ru-RU"/>
              <a:pPr>
                <a:defRPr/>
              </a:pPr>
              <a:t>04.09.2019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FBE49E42-D31D-40BB-96A0-09FBC6956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8D42A0F-303A-4FBB-9322-CB39E3C5CA00}" type="datetimeFigureOut">
              <a:rPr lang="ru-RU"/>
              <a:pPr>
                <a:defRPr/>
              </a:pPr>
              <a:t>04.09.2019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46220A2C-D06B-4A99-B922-B41298063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91F26D1C-AEA3-427C-A94F-4D9C4DFC9B7F}" type="datetimeFigureOut">
              <a:rPr lang="ru-RU"/>
              <a:pPr>
                <a:defRPr/>
              </a:pPr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F042D9F2-E820-4F45-A0BD-ED49EC4C0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AF2D523A-1B90-459F-86BE-B5A0CEAB1D85}" type="datetimeFigureOut">
              <a:rPr lang="ru-RU"/>
              <a:pPr>
                <a:defRPr/>
              </a:pPr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D9FCD02B-25CB-4B9B-9BEE-AE1A97D1F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B800137-D2AE-4288-B405-3AAFFA4B39F2}" type="datetimeFigureOut">
              <a:rPr lang="ru-RU"/>
              <a:pPr>
                <a:defRPr/>
              </a:pPr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9FDAAFC-74C5-4617-ACE8-CCC7ADDD5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97" r:id="rId1"/>
    <p:sldLayoutId id="2147485498" r:id="rId2"/>
    <p:sldLayoutId id="2147485499" r:id="rId3"/>
    <p:sldLayoutId id="2147485500" r:id="rId4"/>
    <p:sldLayoutId id="2147485501" r:id="rId5"/>
    <p:sldLayoutId id="2147485502" r:id="rId6"/>
    <p:sldLayoutId id="2147485503" r:id="rId7"/>
    <p:sldLayoutId id="2147485504" r:id="rId8"/>
    <p:sldLayoutId id="2147485505" r:id="rId9"/>
    <p:sldLayoutId id="2147485506" r:id="rId10"/>
    <p:sldLayoutId id="2147485507" r:id="rId11"/>
    <p:sldLayoutId id="2147485508" r:id="rId12"/>
    <p:sldLayoutId id="214748550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9625" y="687475"/>
            <a:ext cx="8655565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625" y="2228003"/>
            <a:ext cx="8655565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22604" y="595613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4B800137-D2AE-4288-B405-3AAFFA4B39F2}" type="datetimeFigureOut">
              <a:rPr lang="ru-RU" smtClean="0"/>
              <a:pPr>
                <a:defRPr/>
              </a:pPr>
              <a:t>04.09.2019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625" y="5951811"/>
            <a:ext cx="5276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0516" y="5956137"/>
            <a:ext cx="834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69FDAAFC-74C5-4617-ACE8-CCC7ADDD50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85433" y="441325"/>
            <a:ext cx="2946568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474001" y="441325"/>
            <a:ext cx="29367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484651" y="441325"/>
            <a:ext cx="29367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98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95" r:id="rId1"/>
    <p:sldLayoutId id="2147485596" r:id="rId2"/>
    <p:sldLayoutId id="2147485597" r:id="rId3"/>
    <p:sldLayoutId id="2147485598" r:id="rId4"/>
    <p:sldLayoutId id="2147485599" r:id="rId5"/>
    <p:sldLayoutId id="2147485600" r:id="rId6"/>
    <p:sldLayoutId id="2147485601" r:id="rId7"/>
    <p:sldLayoutId id="2147485602" r:id="rId8"/>
    <p:sldLayoutId id="2147485603" r:id="rId9"/>
    <p:sldLayoutId id="2147485604" r:id="rId10"/>
    <p:sldLayoutId id="214748560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gymnasium406@gmail.com" TargetMode="Externa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4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gymnasium406@gmail.com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3276600"/>
            <a:ext cx="7086600" cy="2514600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Публичный доклад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деятельности 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педагогического коллектива </a:t>
            </a:r>
            <a:br>
              <a:rPr lang="ru-RU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ГБОУ гимназии № 406 </a:t>
            </a:r>
            <a:br>
              <a:rPr lang="ru-RU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за 2018-2019 учебный год</a:t>
            </a:r>
            <a:br>
              <a:rPr lang="ru-RU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799"/>
            <a:ext cx="7715981" cy="1232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6248400" cy="990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аттестатов с отличием </a:t>
            </a:r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3711420"/>
              </p:ext>
            </p:extLst>
          </p:nvPr>
        </p:nvGraphicFramePr>
        <p:xfrm>
          <a:off x="914400" y="2005633"/>
          <a:ext cx="5181599" cy="4223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150988500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52700151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02342911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val="613242360"/>
                    </a:ext>
                  </a:extLst>
                </a:gridCol>
              </a:tblGrid>
              <a:tr h="3147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2017-2018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6194411"/>
                  </a:ext>
                </a:extLst>
              </a:tr>
              <a:tr h="285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9525" marR="9525" marT="9525" marB="0" anchor="b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4,12</a:t>
                      </a:r>
                    </a:p>
                  </a:txBody>
                  <a:tcPr marL="9525" marR="9525" marT="9525" marB="0" anchor="b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DEE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763933"/>
                  </a:ext>
                </a:extLst>
              </a:tr>
              <a:tr h="285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9262336"/>
                  </a:ext>
                </a:extLst>
              </a:tr>
              <a:tr h="30999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0815526"/>
                  </a:ext>
                </a:extLst>
              </a:tr>
              <a:tr h="32423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3355935"/>
                  </a:ext>
                </a:extLst>
              </a:tr>
              <a:tr h="32423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5433690"/>
                  </a:ext>
                </a:extLst>
              </a:tr>
              <a:tr h="32423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9242410"/>
                  </a:ext>
                </a:extLst>
              </a:tr>
              <a:tr h="33287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66085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Англ. 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9216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9422241"/>
                  </a:ext>
                </a:extLst>
              </a:tr>
              <a:tr h="29461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Фран</a:t>
                      </a:r>
                      <a:r>
                        <a:rPr lang="ru-RU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</a:t>
                      </a:r>
                    </a:p>
                  </a:txBody>
                  <a:tcPr marL="9525" marR="9525" marT="9525" marB="0" anchor="b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отлично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DEE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92048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6135187"/>
                  </a:ext>
                </a:extLst>
              </a:tr>
              <a:tr h="285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8162110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85800"/>
            <a:ext cx="1676400" cy="10850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398953"/>
            <a:ext cx="3438525" cy="18185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3240483"/>
            <a:ext cx="213378" cy="2621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19" y="2328650"/>
            <a:ext cx="213378" cy="262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2616672"/>
            <a:ext cx="213378" cy="262151"/>
          </a:xfrm>
          <a:prstGeom prst="rect">
            <a:avLst/>
          </a:prstGeom>
        </p:spPr>
      </p:pic>
      <p:sp>
        <p:nvSpPr>
          <p:cNvPr id="10" name="Стрелка вверх 9"/>
          <p:cNvSpPr/>
          <p:nvPr/>
        </p:nvSpPr>
        <p:spPr>
          <a:xfrm>
            <a:off x="5410200" y="4554662"/>
            <a:ext cx="151200" cy="23040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125" y="5595928"/>
            <a:ext cx="213378" cy="2621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111" y="4167449"/>
            <a:ext cx="213378" cy="2621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2904694"/>
            <a:ext cx="213378" cy="2621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8453" y="5037194"/>
            <a:ext cx="348893" cy="15330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8453" y="3906625"/>
            <a:ext cx="348893" cy="1533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125" y="5969496"/>
            <a:ext cx="213378" cy="262151"/>
          </a:xfrm>
          <a:prstGeom prst="rect">
            <a:avLst/>
          </a:prstGeom>
        </p:spPr>
      </p:pic>
      <p:sp>
        <p:nvSpPr>
          <p:cNvPr id="19" name="Стрелка вниз 18"/>
          <p:cNvSpPr/>
          <p:nvPr/>
        </p:nvSpPr>
        <p:spPr>
          <a:xfrm>
            <a:off x="5410199" y="3574863"/>
            <a:ext cx="202303" cy="2581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36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6172200" cy="838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</a:t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информации РЦОКО</a:t>
            </a:r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270682"/>
              </p:ext>
            </p:extLst>
          </p:nvPr>
        </p:nvGraphicFramePr>
        <p:xfrm>
          <a:off x="2590801" y="2209800"/>
          <a:ext cx="6781798" cy="1405882"/>
        </p:xfrm>
        <a:graphic>
          <a:graphicData uri="http://schemas.openxmlformats.org/drawingml/2006/table">
            <a:tbl>
              <a:tblPr firstRow="1" firstCol="1" bandRow="1"/>
              <a:tblGrid>
                <a:gridCol w="867438">
                  <a:extLst>
                    <a:ext uri="{9D8B030D-6E8A-4147-A177-3AD203B41FA5}">
                      <a16:colId xmlns:a16="http://schemas.microsoft.com/office/drawing/2014/main" val="1000106504"/>
                    </a:ext>
                  </a:extLst>
                </a:gridCol>
                <a:gridCol w="2866361">
                  <a:extLst>
                    <a:ext uri="{9D8B030D-6E8A-4147-A177-3AD203B41FA5}">
                      <a16:colId xmlns:a16="http://schemas.microsoft.com/office/drawing/2014/main" val="1058539791"/>
                    </a:ext>
                  </a:extLst>
                </a:gridCol>
                <a:gridCol w="3047999">
                  <a:extLst>
                    <a:ext uri="{9D8B030D-6E8A-4147-A177-3AD203B41FA5}">
                      <a16:colId xmlns:a16="http://schemas.microsoft.com/office/drawing/2014/main" val="4171004817"/>
                    </a:ext>
                  </a:extLst>
                </a:gridCol>
              </a:tblGrid>
              <a:tr h="596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Лучшие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Санкт-Петербургу     (10%)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Выше среднего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Санкт-Петербургу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581343"/>
                  </a:ext>
                </a:extLst>
              </a:tr>
              <a:tr h="774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ОГЭ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География, обществознание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язык, математика, физика, английский язык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021813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058658"/>
              </p:ext>
            </p:extLst>
          </p:nvPr>
        </p:nvGraphicFramePr>
        <p:xfrm>
          <a:off x="2590802" y="4225282"/>
          <a:ext cx="6781798" cy="1261118"/>
        </p:xfrm>
        <a:graphic>
          <a:graphicData uri="http://schemas.openxmlformats.org/drawingml/2006/table">
            <a:tbl>
              <a:tblPr firstRow="1" firstCol="1" bandRow="1"/>
              <a:tblGrid>
                <a:gridCol w="742609">
                  <a:extLst>
                    <a:ext uri="{9D8B030D-6E8A-4147-A177-3AD203B41FA5}">
                      <a16:colId xmlns:a16="http://schemas.microsoft.com/office/drawing/2014/main" val="1455618447"/>
                    </a:ext>
                  </a:extLst>
                </a:gridCol>
                <a:gridCol w="6039189">
                  <a:extLst>
                    <a:ext uri="{9D8B030D-6E8A-4147-A177-3AD203B41FA5}">
                      <a16:colId xmlns:a16="http://schemas.microsoft.com/office/drawing/2014/main" val="3640165610"/>
                    </a:ext>
                  </a:extLst>
                </a:gridCol>
              </a:tblGrid>
              <a:tr h="367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Выше среднего  по Санкт-Петербургу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099908"/>
                  </a:ext>
                </a:extLst>
              </a:tr>
              <a:tr h="893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ЕГЭ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язык,</a:t>
                      </a: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литература, английский язык,</a:t>
                      </a: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(профиль), история,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850702"/>
                  </a:ext>
                </a:extLst>
              </a:tr>
            </a:tbl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0"/>
            <a:ext cx="2087435" cy="138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5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2590" y="685800"/>
            <a:ext cx="5857010" cy="762000"/>
          </a:xfrm>
        </p:spPr>
        <p:txBody>
          <a:bodyPr>
            <a:noAutofit/>
          </a:bodyPr>
          <a:lstStyle/>
          <a:p>
            <a:pPr marL="273050" indent="266700" algn="ctr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Успех каждого ребенка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3790884"/>
              </p:ext>
            </p:extLst>
          </p:nvPr>
        </p:nvGraphicFramePr>
        <p:xfrm>
          <a:off x="630238" y="1981199"/>
          <a:ext cx="8361362" cy="4343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0609">
                  <a:extLst>
                    <a:ext uri="{9D8B030D-6E8A-4147-A177-3AD203B41FA5}">
                      <a16:colId xmlns:a16="http://schemas.microsoft.com/office/drawing/2014/main" val="1795503667"/>
                    </a:ext>
                  </a:extLst>
                </a:gridCol>
                <a:gridCol w="4440753">
                  <a:extLst>
                    <a:ext uri="{9D8B030D-6E8A-4147-A177-3AD203B41FA5}">
                      <a16:colId xmlns:a16="http://schemas.microsoft.com/office/drawing/2014/main" val="2980843170"/>
                    </a:ext>
                  </a:extLst>
                </a:gridCol>
              </a:tblGrid>
              <a:tr h="4343401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dirty="0" smtClean="0"/>
                    </a:p>
                    <a:p>
                      <a:pPr algn="l"/>
                      <a:endParaRPr lang="ru-RU" dirty="0" smtClean="0"/>
                    </a:p>
                    <a:p>
                      <a:pPr algn="l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69661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4636902"/>
              </p:ext>
            </p:extLst>
          </p:nvPr>
        </p:nvGraphicFramePr>
        <p:xfrm>
          <a:off x="762000" y="2362200"/>
          <a:ext cx="32766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17408"/>
              </p:ext>
            </p:extLst>
          </p:nvPr>
        </p:nvGraphicFramePr>
        <p:xfrm>
          <a:off x="4792908" y="2057400"/>
          <a:ext cx="4038600" cy="4148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47074397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86687971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73257442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68689323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Предмет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Призёры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Победители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287024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Литература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0606621"/>
                  </a:ext>
                </a:extLst>
              </a:tr>
              <a:tr h="2905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3804994"/>
                  </a:ext>
                </a:extLst>
              </a:tr>
              <a:tr h="2428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МХК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603404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Французский язык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103316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Английский язык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0438622"/>
                  </a:ext>
                </a:extLst>
              </a:tr>
              <a:tr h="2178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География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1685241"/>
                  </a:ext>
                </a:extLst>
              </a:tr>
              <a:tr h="2393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ОБЖ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325938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История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8886696"/>
                  </a:ext>
                </a:extLst>
              </a:tr>
              <a:tr h="3066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Русский язык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1303187"/>
                  </a:ext>
                </a:extLst>
              </a:tr>
              <a:tr h="2582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Химия 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3881252"/>
                  </a:ext>
                </a:extLst>
              </a:tr>
              <a:tr h="2905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Физичес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культура 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4818689"/>
                  </a:ext>
                </a:extLst>
              </a:tr>
              <a:tr h="2296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Физика 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2083963"/>
                  </a:ext>
                </a:extLst>
              </a:tr>
              <a:tr h="41964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Обществознание,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право, экономика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636635"/>
                  </a:ext>
                </a:extLst>
              </a:tr>
            </a:tbl>
          </a:graphicData>
        </a:graphic>
      </p:graphicFrame>
      <p:pic>
        <p:nvPicPr>
          <p:cNvPr id="2050" name="Рисунок 1" descr="https://dic.academic.ru/pictures/wiki/files/78/NPR_Ed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63" y="723207"/>
            <a:ext cx="1374978" cy="95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18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69342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Победа ученика –заслуга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(призеры регионального тура)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09800"/>
            <a:ext cx="1655788" cy="1676400"/>
          </a:xfrm>
          <a:prstGeom prst="rect">
            <a:avLst/>
          </a:prstGeom>
        </p:spPr>
      </p:pic>
      <p:graphicFrame>
        <p:nvGraphicFramePr>
          <p:cNvPr id="5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4701395"/>
              </p:ext>
            </p:extLst>
          </p:nvPr>
        </p:nvGraphicFramePr>
        <p:xfrm>
          <a:off x="3352800" y="2590798"/>
          <a:ext cx="5948889" cy="2667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240">
                  <a:extLst>
                    <a:ext uri="{9D8B030D-6E8A-4147-A177-3AD203B41FA5}">
                      <a16:colId xmlns:a16="http://schemas.microsoft.com/office/drawing/2014/main" val="3422467831"/>
                    </a:ext>
                  </a:extLst>
                </a:gridCol>
                <a:gridCol w="2277916">
                  <a:extLst>
                    <a:ext uri="{9D8B030D-6E8A-4147-A177-3AD203B41FA5}">
                      <a16:colId xmlns:a16="http://schemas.microsoft.com/office/drawing/2014/main" val="428014025"/>
                    </a:ext>
                  </a:extLst>
                </a:gridCol>
                <a:gridCol w="2154733">
                  <a:extLst>
                    <a:ext uri="{9D8B030D-6E8A-4147-A177-3AD203B41FA5}">
                      <a16:colId xmlns:a16="http://schemas.microsoft.com/office/drawing/2014/main" val="3028379144"/>
                    </a:ext>
                  </a:extLst>
                </a:gridCol>
              </a:tblGrid>
              <a:tr h="47653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 ученика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 учителя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149132"/>
                  </a:ext>
                </a:extLst>
              </a:tr>
              <a:tr h="64720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 (МХК)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DE7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Корначева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 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11 класс</a:t>
                      </a:r>
                    </a:p>
                  </a:txBody>
                  <a:tcPr>
                    <a:solidFill>
                      <a:srgbClr val="FDE7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Сибакина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D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870817"/>
                  </a:ext>
                </a:extLst>
              </a:tr>
              <a:tr h="623541">
                <a:tc rowSpan="2">
                  <a:txBody>
                    <a:bodyPr/>
                    <a:lstStyle/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ОБЖ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Забирова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10 класс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Чукин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Ю.В.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953150"/>
                  </a:ext>
                </a:extLst>
              </a:tr>
              <a:tr h="919719"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Лаврищев С.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10 класс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024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00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685800"/>
            <a:ext cx="6096000" cy="1066800"/>
          </a:xfrm>
        </p:spPr>
        <p:txBody>
          <a:bodyPr>
            <a:noAutofit/>
          </a:bodyPr>
          <a:lstStyle/>
          <a:p>
            <a:pPr marL="273050" indent="266700" algn="ctr"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Успех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каждого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Инновационный Центр дополнительного образования «Открытие»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489525"/>
              </p:ext>
            </p:extLst>
          </p:nvPr>
        </p:nvGraphicFramePr>
        <p:xfrm>
          <a:off x="98425" y="98425"/>
          <a:ext cx="60166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Объект упаковщика для оболочки" showAsIcon="1" r:id="rId3" imgW="602280" imgH="522000" progId="Package">
                  <p:embed/>
                </p:oleObj>
              </mc:Choice>
              <mc:Fallback>
                <p:oleObj name="Объект упаковщика для оболочки" showAsIcon="1" r:id="rId3" imgW="602280" imgH="522000" progId="Package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601663" cy="52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5" name="Рисунок 1" descr="https://dic.academic.ru/pictures/wiki/files/78/NPR_Ed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06" y="762000"/>
            <a:ext cx="1334337" cy="92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474" y="2057400"/>
            <a:ext cx="2968288" cy="44322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2057400"/>
            <a:ext cx="3133410" cy="443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685800"/>
            <a:ext cx="5181600" cy="762000"/>
          </a:xfrm>
        </p:spPr>
        <p:txBody>
          <a:bodyPr>
            <a:noAutofit/>
          </a:bodyPr>
          <a:lstStyle/>
          <a:p>
            <a:pPr marL="273050" indent="266700" algn="ctr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Цифровая школа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925095"/>
              </p:ext>
            </p:extLst>
          </p:nvPr>
        </p:nvGraphicFramePr>
        <p:xfrm>
          <a:off x="1143000" y="2285999"/>
          <a:ext cx="7772399" cy="3566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032">
                  <a:extLst>
                    <a:ext uri="{9D8B030D-6E8A-4147-A177-3AD203B41FA5}">
                      <a16:colId xmlns:a16="http://schemas.microsoft.com/office/drawing/2014/main" val="1795503667"/>
                    </a:ext>
                  </a:extLst>
                </a:gridCol>
                <a:gridCol w="3339470">
                  <a:extLst>
                    <a:ext uri="{9D8B030D-6E8A-4147-A177-3AD203B41FA5}">
                      <a16:colId xmlns:a16="http://schemas.microsoft.com/office/drawing/2014/main" val="2980843170"/>
                    </a:ext>
                  </a:extLst>
                </a:gridCol>
                <a:gridCol w="1981897">
                  <a:extLst>
                    <a:ext uri="{9D8B030D-6E8A-4147-A177-3AD203B41FA5}">
                      <a16:colId xmlns:a16="http://schemas.microsoft.com/office/drawing/2014/main" val="3470879416"/>
                    </a:ext>
                  </a:extLst>
                </a:gridCol>
              </a:tblGrid>
              <a:tr h="99060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Электронный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документовед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altLang="ru-RU" sz="1600" b="1" cap="none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gymnasium406@gmail.com</a:t>
                      </a:r>
                      <a:endParaRPr lang="ru-RU" altLang="ru-RU" sz="1600" b="1" cap="none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altLang="ru-RU" sz="1600" b="1" cap="none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электронная учительская,</a:t>
                      </a:r>
                    </a:p>
                    <a:p>
                      <a:pPr algn="ctr"/>
                      <a:r>
                        <a:rPr lang="ru-RU" altLang="ru-RU" sz="1600" b="1" cap="none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</a:t>
                      </a:r>
                      <a:r>
                        <a:rPr lang="ru-RU" altLang="ru-RU" sz="1600" b="1" cap="none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вКонтакте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696618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цифровых компетенций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Мобильное электронное образование </a:t>
                      </a:r>
                      <a:r>
                        <a:rPr lang="en-US" sz="1600" b="1" u="sng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mob.edu.ru</a:t>
                      </a:r>
                      <a:endParaRPr lang="ru-RU" sz="1600" b="1" u="sng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60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Российская электронная школа </a:t>
                      </a:r>
                      <a:r>
                        <a:rPr lang="en-US" sz="1600" b="1" u="sng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resh.edu.ru</a:t>
                      </a:r>
                      <a:endParaRPr lang="ru-RU" sz="1600" b="1" u="sng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60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цифры  </a:t>
                      </a:r>
                      <a:r>
                        <a:rPr lang="ru-RU" sz="1600" b="1" u="none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урокцифры.рф</a:t>
                      </a:r>
                      <a:endParaRPr lang="en-US" sz="1600" b="1" u="none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108713"/>
                  </a:ext>
                </a:extLst>
              </a:tr>
              <a:tr h="1508842">
                <a:tc>
                  <a:txBody>
                    <a:bodyPr/>
                    <a:lstStyle/>
                    <a:p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новых технологий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8F314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Результаты </a:t>
                      </a:r>
                      <a:r>
                        <a:rPr lang="ru-RU" sz="1600" b="1" dirty="0" smtClean="0">
                          <a:solidFill>
                            <a:srgbClr val="8F314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ЕГЭ</a:t>
                      </a:r>
                      <a:endPara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816394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862659"/>
              </p:ext>
            </p:extLst>
          </p:nvPr>
        </p:nvGraphicFramePr>
        <p:xfrm>
          <a:off x="3962399" y="4648200"/>
          <a:ext cx="4419601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1">
                  <a:extLst>
                    <a:ext uri="{9D8B030D-6E8A-4147-A177-3AD203B41FA5}">
                      <a16:colId xmlns:a16="http://schemas.microsoft.com/office/drawing/2014/main" val="3690713381"/>
                    </a:ext>
                  </a:extLst>
                </a:gridCol>
                <a:gridCol w="950562">
                  <a:extLst>
                    <a:ext uri="{9D8B030D-6E8A-4147-A177-3AD203B41FA5}">
                      <a16:colId xmlns:a16="http://schemas.microsoft.com/office/drawing/2014/main" val="524576871"/>
                    </a:ext>
                  </a:extLst>
                </a:gridCol>
                <a:gridCol w="1048719">
                  <a:extLst>
                    <a:ext uri="{9D8B030D-6E8A-4147-A177-3AD203B41FA5}">
                      <a16:colId xmlns:a16="http://schemas.microsoft.com/office/drawing/2014/main" val="480582969"/>
                    </a:ext>
                  </a:extLst>
                </a:gridCol>
                <a:gridCol w="1048719">
                  <a:extLst>
                    <a:ext uri="{9D8B030D-6E8A-4147-A177-3AD203B41FA5}">
                      <a16:colId xmlns:a16="http://schemas.microsoft.com/office/drawing/2014/main" val="77397004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Учебный год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2016-2017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2017-2018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2018-2019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229696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Средний балл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66,67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67,4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8F314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8F314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</a:t>
                      </a:r>
                      <a:endParaRPr lang="ru-RU" sz="1000" b="1" dirty="0">
                        <a:solidFill>
                          <a:srgbClr val="8F314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7266701"/>
                  </a:ext>
                </a:extLst>
              </a:tr>
            </a:tbl>
          </a:graphicData>
        </a:graphic>
      </p:graphicFrame>
      <p:pic>
        <p:nvPicPr>
          <p:cNvPr id="3074" name="Рисунок 1" descr="https://dic.academic.ru/pictures/wiki/files/78/NPR_Ed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15172"/>
            <a:ext cx="1552575" cy="107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верх 4"/>
          <p:cNvSpPr/>
          <p:nvPr/>
        </p:nvSpPr>
        <p:spPr>
          <a:xfrm>
            <a:off x="8153400" y="4953000"/>
            <a:ext cx="159327" cy="304799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25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1066800"/>
            <a:ext cx="5105400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активность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05000"/>
            <a:ext cx="3200400" cy="21329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438400"/>
            <a:ext cx="3641472" cy="3886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23160"/>
            <a:ext cx="4472247" cy="251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4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72" y="152400"/>
            <a:ext cx="3265863" cy="8695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43000"/>
            <a:ext cx="3541279" cy="25599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25191"/>
            <a:ext cx="3541279" cy="24176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4953000" cy="34182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962400"/>
            <a:ext cx="4038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0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315200" cy="914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успеха - залог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яркой, </a:t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интересной школьной жизни 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2902857" cy="32766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315" y="2667000"/>
            <a:ext cx="3022600" cy="35052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048000"/>
            <a:ext cx="29718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6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838200"/>
            <a:ext cx="6934200" cy="78994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успеха-залог яркой, </a:t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интересной школьной жизни 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3028950" cy="4038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5" y="2438400"/>
            <a:ext cx="2857500" cy="381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819400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0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600200" y="1600200"/>
            <a:ext cx="5486400" cy="914400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Общие сведения </a:t>
            </a:r>
            <a:br>
              <a:rPr lang="ru-RU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о количестве обучающихся</a:t>
            </a:r>
          </a:p>
        </p:txBody>
      </p:sp>
      <p:graphicFrame>
        <p:nvGraphicFramePr>
          <p:cNvPr id="39014" name="Group 102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2521250910"/>
              </p:ext>
            </p:extLst>
          </p:nvPr>
        </p:nvGraphicFramePr>
        <p:xfrm>
          <a:off x="1066800" y="3200401"/>
          <a:ext cx="7772400" cy="3048000"/>
        </p:xfrm>
        <a:graphic>
          <a:graphicData uri="http://schemas.openxmlformats.org/drawingml/2006/table">
            <a:tbl>
              <a:tblPr/>
              <a:tblGrid>
                <a:gridCol w="3805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8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8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28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Уровни обучения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классов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учащихся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1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уровень (1-4 классы)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384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9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 уровень (5-9 классы)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409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9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 уровень (10-11классы)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59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Всего: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946</a:t>
                      </a:r>
                    </a:p>
                  </a:txBody>
                  <a:tcPr marL="91434" marR="91434"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063" y="838201"/>
            <a:ext cx="2018542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8382000" cy="1066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Образцовый коллектив хореографический ансамбль «Лукоморье»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20239"/>
            <a:ext cx="3916334" cy="22018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20239"/>
            <a:ext cx="3862122" cy="21866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33" y="4267200"/>
            <a:ext cx="4402733" cy="247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9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914400"/>
            <a:ext cx="7010400" cy="457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Финансово-хозяйственная деятельность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337883"/>
              </p:ext>
            </p:extLst>
          </p:nvPr>
        </p:nvGraphicFramePr>
        <p:xfrm>
          <a:off x="2057400" y="1600200"/>
          <a:ext cx="6275388" cy="4958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Документ" r:id="rId3" imgW="6757371" imgH="6026439" progId="Word.Document.12">
                  <p:embed/>
                </p:oleObj>
              </mc:Choice>
              <mc:Fallback>
                <p:oleObj name="Документ" r:id="rId3" imgW="6757371" imgH="60264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1600200"/>
                        <a:ext cx="6275388" cy="4958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154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7" y="381000"/>
            <a:ext cx="4321174" cy="1447800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контрактной системы в сфере закупок товаров, работ, услуг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обеспечения государственных нужд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816684793"/>
              </p:ext>
            </p:extLst>
          </p:nvPr>
        </p:nvGraphicFramePr>
        <p:xfrm>
          <a:off x="914400" y="2514600"/>
          <a:ext cx="80772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241">
                  <a:extLst>
                    <a:ext uri="{9D8B030D-6E8A-4147-A177-3AD203B41FA5}">
                      <a16:colId xmlns:a16="http://schemas.microsoft.com/office/drawing/2014/main" val="2575285379"/>
                    </a:ext>
                  </a:extLst>
                </a:gridCol>
                <a:gridCol w="4728959">
                  <a:extLst>
                    <a:ext uri="{9D8B030D-6E8A-4147-A177-3AD203B41FA5}">
                      <a16:colId xmlns:a16="http://schemas.microsoft.com/office/drawing/2014/main" val="882090823"/>
                    </a:ext>
                  </a:extLst>
                </a:gridCol>
              </a:tblGrid>
              <a:tr h="1875692">
                <a:tc>
                  <a:txBody>
                    <a:bodyPr/>
                    <a:lstStyle/>
                    <a:p>
                      <a:pPr algn="ctr"/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Итоги размещения закупок </a:t>
                      </a: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 2018 год 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размещения 6173,1 тыс. рублей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размещения - 100%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контрактов-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контрактов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1393,5 тыс. рублей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процедуры -  46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процедур -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5478,5 тыс. рублей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экономии 2218,4 тыс. рублей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7158249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Анализ исполнения контрактов/договоров, </a:t>
                      </a:r>
                    </a:p>
                    <a:p>
                      <a:pPr algn="ctr"/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претензионная работа </a:t>
                      </a:r>
                      <a:endParaRPr lang="ru-RU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Контракты исполнены полностью</a:t>
                      </a:r>
                      <a:endParaRPr lang="ru-RU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263480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596" y="381000"/>
            <a:ext cx="42672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2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315199" cy="99060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проверок контролирующих органов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94558740"/>
              </p:ext>
            </p:extLst>
          </p:nvPr>
        </p:nvGraphicFramePr>
        <p:xfrm>
          <a:off x="914400" y="1828799"/>
          <a:ext cx="8001000" cy="3566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6273">
                  <a:extLst>
                    <a:ext uri="{9D8B030D-6E8A-4147-A177-3AD203B41FA5}">
                      <a16:colId xmlns:a16="http://schemas.microsoft.com/office/drawing/2014/main" val="2575285379"/>
                    </a:ext>
                  </a:extLst>
                </a:gridCol>
                <a:gridCol w="3094727">
                  <a:extLst>
                    <a:ext uri="{9D8B030D-6E8A-4147-A177-3AD203B41FA5}">
                      <a16:colId xmlns:a16="http://schemas.microsoft.com/office/drawing/2014/main" val="882090823"/>
                    </a:ext>
                  </a:extLst>
                </a:gridCol>
              </a:tblGrid>
              <a:tr h="106680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Инспекции Комитета по образованию СПб</a:t>
                      </a:r>
                    </a:p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«Начисление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расходование фонда заработной платы»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Замечания устранены в ходе проверки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7158249"/>
                  </a:ext>
                </a:extLst>
              </a:tr>
              <a:tr h="137160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Пенсионный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 РФ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Фонд социального страхования</a:t>
                      </a:r>
                    </a:p>
                    <a:p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«Начисление и перечисление страховых взносов»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замечаний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2634802"/>
                  </a:ext>
                </a:extLst>
              </a:tr>
              <a:tr h="98098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4.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Штрафные санкции, примененные к учреждению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 «ТЭК» -</a:t>
                      </a:r>
                    </a:p>
                    <a:p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107972,29 рублей</a:t>
                      </a:r>
                    </a:p>
                    <a:p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(период передачи здания Подрядчику)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6917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46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799"/>
            <a:ext cx="1425364" cy="1480199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5172"/>
            <a:ext cx="2743200" cy="321626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9" y="155171"/>
            <a:ext cx="4800600" cy="32010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78973"/>
            <a:ext cx="4103020" cy="30861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66" y="3505200"/>
            <a:ext cx="4213166" cy="315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9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9248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 Пусть в новом году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ваших детей станут залогом их успешного будущего.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514600"/>
            <a:ext cx="4648200" cy="348801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1425364" cy="148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4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924800" cy="129540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Федеральные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проекты</a:t>
            </a:r>
            <a:r>
              <a:rPr lang="ru-RU" sz="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РФ В.В. Путина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национальных целях и стратегических задачах развития Российской Федерации на период до 2024 года»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мая 2018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09800"/>
            <a:ext cx="7783285" cy="3868737"/>
          </a:xfrm>
        </p:spPr>
      </p:pic>
    </p:spTree>
    <p:extLst>
      <p:ext uri="{BB962C8B-B14F-4D97-AF65-F5344CB8AC3E}">
        <p14:creationId xmlns:p14="http://schemas.microsoft.com/office/powerpoint/2010/main" val="358414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685800"/>
            <a:ext cx="4648200" cy="762000"/>
          </a:xfrm>
        </p:spPr>
        <p:txBody>
          <a:bodyPr>
            <a:noAutofit/>
          </a:bodyPr>
          <a:lstStyle/>
          <a:p>
            <a:pPr marL="273050" indent="266700" algn="ctr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Современная школа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002725"/>
              </p:ext>
            </p:extLst>
          </p:nvPr>
        </p:nvGraphicFramePr>
        <p:xfrm>
          <a:off x="630238" y="1981199"/>
          <a:ext cx="8666162" cy="4343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8362">
                  <a:extLst>
                    <a:ext uri="{9D8B030D-6E8A-4147-A177-3AD203B41FA5}">
                      <a16:colId xmlns:a16="http://schemas.microsoft.com/office/drawing/2014/main" val="179550366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8084317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470879416"/>
                    </a:ext>
                  </a:extLst>
                </a:gridCol>
              </a:tblGrid>
              <a:tr h="2401665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Модель управления 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ведением ФГОС ОО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инновационной</a:t>
                      </a:r>
                      <a:b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 представлены </a:t>
                      </a:r>
                      <a:b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сайте </a:t>
                      </a:r>
                      <a:r>
                        <a:rPr lang="ru-RU" altLang="ru-RU" sz="1800" b="0" cap="none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gymnasium406@gmail.com</a:t>
                      </a:r>
                      <a:r>
                        <a:rPr lang="ru-RU" altLang="ru-RU" sz="1800" b="0" cap="none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altLang="ru-RU" sz="1800" b="0" cap="none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696618"/>
                  </a:ext>
                </a:extLst>
              </a:tr>
              <a:tr h="7571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качества</a:t>
                      </a:r>
                      <a:endParaRPr lang="ru-RU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ГИА,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ВПР, РДР, успеваемости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108713"/>
                  </a:ext>
                </a:extLst>
              </a:tr>
              <a:tr h="512636">
                <a:tc rowSpan="2"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ОП в сетевой форме, в 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дополнительного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ОДОД </a:t>
                      </a:r>
                      <a:r>
                        <a:rPr lang="ru-RU" baseline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клуб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816394"/>
                  </a:ext>
                </a:extLst>
              </a:tr>
              <a:tr h="6719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Сетевое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взаимодействие с учреждениями ДО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04960"/>
                  </a:ext>
                </a:extLst>
              </a:tr>
            </a:tbl>
          </a:graphicData>
        </a:graphic>
      </p:graphicFrame>
      <p:pic>
        <p:nvPicPr>
          <p:cNvPr id="9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000594"/>
            <a:ext cx="1752600" cy="2190406"/>
          </a:xfrm>
          <a:prstGeom prst="rect">
            <a:avLst/>
          </a:prstGeom>
        </p:spPr>
      </p:pic>
      <p:pic>
        <p:nvPicPr>
          <p:cNvPr id="1045" name="Рисунок 1" descr="https://dic.academic.ru/pictures/wiki/files/78/NPR_Ed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91" y="691342"/>
            <a:ext cx="1410537" cy="97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7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914400"/>
            <a:ext cx="6324600" cy="685800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Итоги успеваемости обучающихся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743290"/>
              </p:ext>
            </p:extLst>
          </p:nvPr>
        </p:nvGraphicFramePr>
        <p:xfrm>
          <a:off x="491068" y="1828799"/>
          <a:ext cx="8910626" cy="3398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6369">
                  <a:extLst>
                    <a:ext uri="{9D8B030D-6E8A-4147-A177-3AD203B41FA5}">
                      <a16:colId xmlns:a16="http://schemas.microsoft.com/office/drawing/2014/main" val="4242283227"/>
                    </a:ext>
                  </a:extLst>
                </a:gridCol>
                <a:gridCol w="345273">
                  <a:extLst>
                    <a:ext uri="{9D8B030D-6E8A-4147-A177-3AD203B41FA5}">
                      <a16:colId xmlns:a16="http://schemas.microsoft.com/office/drawing/2014/main" val="3213564142"/>
                    </a:ext>
                  </a:extLst>
                </a:gridCol>
                <a:gridCol w="463441">
                  <a:extLst>
                    <a:ext uri="{9D8B030D-6E8A-4147-A177-3AD203B41FA5}">
                      <a16:colId xmlns:a16="http://schemas.microsoft.com/office/drawing/2014/main" val="1096430250"/>
                    </a:ext>
                  </a:extLst>
                </a:gridCol>
                <a:gridCol w="432659">
                  <a:extLst>
                    <a:ext uri="{9D8B030D-6E8A-4147-A177-3AD203B41FA5}">
                      <a16:colId xmlns:a16="http://schemas.microsoft.com/office/drawing/2014/main" val="2456053487"/>
                    </a:ext>
                  </a:extLst>
                </a:gridCol>
                <a:gridCol w="475756">
                  <a:extLst>
                    <a:ext uri="{9D8B030D-6E8A-4147-A177-3AD203B41FA5}">
                      <a16:colId xmlns:a16="http://schemas.microsoft.com/office/drawing/2014/main" val="1361824740"/>
                    </a:ext>
                  </a:extLst>
                </a:gridCol>
                <a:gridCol w="555235">
                  <a:extLst>
                    <a:ext uri="{9D8B030D-6E8A-4147-A177-3AD203B41FA5}">
                      <a16:colId xmlns:a16="http://schemas.microsoft.com/office/drawing/2014/main" val="1239162516"/>
                    </a:ext>
                  </a:extLst>
                </a:gridCol>
                <a:gridCol w="476316">
                  <a:extLst>
                    <a:ext uri="{9D8B030D-6E8A-4147-A177-3AD203B41FA5}">
                      <a16:colId xmlns:a16="http://schemas.microsoft.com/office/drawing/2014/main" val="2392533598"/>
                    </a:ext>
                  </a:extLst>
                </a:gridCol>
                <a:gridCol w="475756">
                  <a:extLst>
                    <a:ext uri="{9D8B030D-6E8A-4147-A177-3AD203B41FA5}">
                      <a16:colId xmlns:a16="http://schemas.microsoft.com/office/drawing/2014/main" val="705643142"/>
                    </a:ext>
                  </a:extLst>
                </a:gridCol>
                <a:gridCol w="476316">
                  <a:extLst>
                    <a:ext uri="{9D8B030D-6E8A-4147-A177-3AD203B41FA5}">
                      <a16:colId xmlns:a16="http://schemas.microsoft.com/office/drawing/2014/main" val="4263512168"/>
                    </a:ext>
                  </a:extLst>
                </a:gridCol>
                <a:gridCol w="475756">
                  <a:extLst>
                    <a:ext uri="{9D8B030D-6E8A-4147-A177-3AD203B41FA5}">
                      <a16:colId xmlns:a16="http://schemas.microsoft.com/office/drawing/2014/main" val="131020713"/>
                    </a:ext>
                  </a:extLst>
                </a:gridCol>
                <a:gridCol w="476316">
                  <a:extLst>
                    <a:ext uri="{9D8B030D-6E8A-4147-A177-3AD203B41FA5}">
                      <a16:colId xmlns:a16="http://schemas.microsoft.com/office/drawing/2014/main" val="1797727024"/>
                    </a:ext>
                  </a:extLst>
                </a:gridCol>
                <a:gridCol w="555235">
                  <a:extLst>
                    <a:ext uri="{9D8B030D-6E8A-4147-A177-3AD203B41FA5}">
                      <a16:colId xmlns:a16="http://schemas.microsoft.com/office/drawing/2014/main" val="879178346"/>
                    </a:ext>
                  </a:extLst>
                </a:gridCol>
                <a:gridCol w="396837">
                  <a:extLst>
                    <a:ext uri="{9D8B030D-6E8A-4147-A177-3AD203B41FA5}">
                      <a16:colId xmlns:a16="http://schemas.microsoft.com/office/drawing/2014/main" val="2052326199"/>
                    </a:ext>
                  </a:extLst>
                </a:gridCol>
                <a:gridCol w="475756">
                  <a:extLst>
                    <a:ext uri="{9D8B030D-6E8A-4147-A177-3AD203B41FA5}">
                      <a16:colId xmlns:a16="http://schemas.microsoft.com/office/drawing/2014/main" val="3155984232"/>
                    </a:ext>
                  </a:extLst>
                </a:gridCol>
                <a:gridCol w="606728">
                  <a:extLst>
                    <a:ext uri="{9D8B030D-6E8A-4147-A177-3AD203B41FA5}">
                      <a16:colId xmlns:a16="http://schemas.microsoft.com/office/drawing/2014/main" val="991388738"/>
                    </a:ext>
                  </a:extLst>
                </a:gridCol>
                <a:gridCol w="626877">
                  <a:extLst>
                    <a:ext uri="{9D8B030D-6E8A-4147-A177-3AD203B41FA5}">
                      <a16:colId xmlns:a16="http://schemas.microsoft.com/office/drawing/2014/main" val="3663733676"/>
                    </a:ext>
                  </a:extLst>
                </a:gridCol>
              </a:tblGrid>
              <a:tr h="71467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Классы/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1-4</a:t>
                      </a:r>
                    </a:p>
                  </a:txBody>
                  <a:tcPr marL="45402" marR="45402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5-9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10-11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82695"/>
                  </a:ext>
                </a:extLst>
              </a:tr>
              <a:tr h="531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106931"/>
                  </a:ext>
                </a:extLst>
              </a:tr>
              <a:tr h="565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Отличники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420163"/>
                  </a:ext>
                </a:extLst>
              </a:tr>
              <a:tr h="519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4 и 5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115241"/>
                  </a:ext>
                </a:extLst>
              </a:tr>
              <a:tr h="525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одной 3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576563"/>
                  </a:ext>
                </a:extLst>
              </a:tr>
              <a:tr h="5248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/>
                </a:tc>
                <a:tc gridSpan="1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 -99 %, качество - 62%</a:t>
                      </a:r>
                      <a:endParaRPr lang="ru-RU" sz="1800" b="1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02" marR="454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088294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6" y="609600"/>
            <a:ext cx="1416432" cy="121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838200"/>
            <a:ext cx="5562600" cy="64146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результатов ЕГЭ</a:t>
            </a:r>
            <a:endParaRPr lang="ru-RU" sz="2400" dirty="0">
              <a:solidFill>
                <a:srgbClr val="0070C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061631"/>
              </p:ext>
            </p:extLst>
          </p:nvPr>
        </p:nvGraphicFramePr>
        <p:xfrm>
          <a:off x="1676400" y="1981202"/>
          <a:ext cx="6324599" cy="4495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978">
                  <a:extLst>
                    <a:ext uri="{9D8B030D-6E8A-4147-A177-3AD203B41FA5}">
                      <a16:colId xmlns:a16="http://schemas.microsoft.com/office/drawing/2014/main" val="1865990728"/>
                    </a:ext>
                  </a:extLst>
                </a:gridCol>
                <a:gridCol w="1020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3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19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865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EE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851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76,4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74,92</a:t>
                      </a:r>
                    </a:p>
                  </a:txBody>
                  <a:tcPr marL="9525" marR="9525" marT="9525" marB="0"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EE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65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Б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4,52</a:t>
                      </a:r>
                    </a:p>
                  </a:txBody>
                  <a:tcPr marL="9525" marR="9525" marT="9525" marB="0"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EE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4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r>
                        <a:rPr lang="ru-RU" sz="1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54,77</a:t>
                      </a:r>
                    </a:p>
                  </a:txBody>
                  <a:tcPr marL="9525" marR="9525" marT="9525" marB="0"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EE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65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82,81</a:t>
                      </a:r>
                    </a:p>
                  </a:txBody>
                  <a:tcPr marL="9525" marR="9525" marT="9525" marB="0"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EE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65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76,30</a:t>
                      </a:r>
                    </a:p>
                  </a:txBody>
                  <a:tcPr marL="9525" marR="9525" marT="9525" marB="0"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EE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65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75,83</a:t>
                      </a:r>
                    </a:p>
                  </a:txBody>
                  <a:tcPr marL="9525" marR="9525" marT="9525" marB="0"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EE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65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63,69</a:t>
                      </a:r>
                    </a:p>
                  </a:txBody>
                  <a:tcPr marL="9525" marR="9525" marT="9525" marB="0"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EE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65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62,6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60,73</a:t>
                      </a:r>
                    </a:p>
                  </a:txBody>
                  <a:tcPr marL="9525" marR="9525" marT="9525" marB="0"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EE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65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ИКТ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67,4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EE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65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67,67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EE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865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64,8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54,29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EE4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EE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0" name="Стрелка вверх 9"/>
          <p:cNvSpPr/>
          <p:nvPr/>
        </p:nvSpPr>
        <p:spPr>
          <a:xfrm>
            <a:off x="6894585" y="2420419"/>
            <a:ext cx="151200" cy="23040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6970185" y="5442201"/>
            <a:ext cx="156501" cy="256562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6926072" y="3161921"/>
            <a:ext cx="151200" cy="23040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307795" y="3948148"/>
            <a:ext cx="140409" cy="25809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>
            <a:off x="6970185" y="6148156"/>
            <a:ext cx="171529" cy="252644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472" y="5091426"/>
            <a:ext cx="213378" cy="2560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795" y="5784212"/>
            <a:ext cx="213378" cy="3117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072" y="3581689"/>
            <a:ext cx="200614" cy="2600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36625" flipH="1">
            <a:off x="6887115" y="2778343"/>
            <a:ext cx="211530" cy="25605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472" y="4703418"/>
            <a:ext cx="213378" cy="256054"/>
          </a:xfrm>
          <a:prstGeom prst="rect">
            <a:avLst/>
          </a:prstGeom>
        </p:spPr>
      </p:pic>
      <p:sp>
        <p:nvSpPr>
          <p:cNvPr id="17" name="Стрелка вверх 16"/>
          <p:cNvSpPr/>
          <p:nvPr/>
        </p:nvSpPr>
        <p:spPr>
          <a:xfrm>
            <a:off x="6970186" y="4315837"/>
            <a:ext cx="128884" cy="256163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https://avatars.mds.yandex.net/get-zen_doc/57035/pub_5c060c9965738f047b9bc235_5c060ca67fe04b03c92087d2/scale_120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312" y="762000"/>
            <a:ext cx="1295400" cy="953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463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838200"/>
            <a:ext cx="5486400" cy="838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достижения выпускников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78396"/>
              </p:ext>
            </p:extLst>
          </p:nvPr>
        </p:nvGraphicFramePr>
        <p:xfrm>
          <a:off x="1295400" y="2013844"/>
          <a:ext cx="6629399" cy="3572177"/>
        </p:xfrm>
        <a:graphic>
          <a:graphicData uri="http://schemas.openxmlformats.org/drawingml/2006/table">
            <a:tbl>
              <a:tblPr firstRow="1" firstCol="1" bandRow="1"/>
              <a:tblGrid>
                <a:gridCol w="2023236">
                  <a:extLst>
                    <a:ext uri="{9D8B030D-6E8A-4147-A177-3AD203B41FA5}">
                      <a16:colId xmlns:a16="http://schemas.microsoft.com/office/drawing/2014/main" val="2330531207"/>
                    </a:ext>
                  </a:extLst>
                </a:gridCol>
                <a:gridCol w="2463071">
                  <a:extLst>
                    <a:ext uri="{9D8B030D-6E8A-4147-A177-3AD203B41FA5}">
                      <a16:colId xmlns:a16="http://schemas.microsoft.com/office/drawing/2014/main" val="2973782992"/>
                    </a:ext>
                  </a:extLst>
                </a:gridCol>
                <a:gridCol w="2143092">
                  <a:extLst>
                    <a:ext uri="{9D8B030D-6E8A-4147-A177-3AD203B41FA5}">
                      <a16:colId xmlns:a16="http://schemas.microsoft.com/office/drawing/2014/main" val="1225152014"/>
                    </a:ext>
                  </a:extLst>
                </a:gridCol>
              </a:tblGrid>
              <a:tr h="4367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Золотая медаль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Степанов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Алексей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язык- 96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Информатика-94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710654"/>
                  </a:ext>
                </a:extLst>
              </a:tr>
              <a:tr h="28960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Золотая медаль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Керимов Мовсар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язык- 91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925054"/>
                  </a:ext>
                </a:extLst>
              </a:tr>
              <a:tr h="49883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Золотая медаль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9A3647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знак</a:t>
                      </a:r>
                      <a:r>
                        <a:rPr lang="ru-RU" sz="1400" b="1" baseline="0" dirty="0" smtClean="0">
                          <a:solidFill>
                            <a:srgbClr val="9A3647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Губернатора</a:t>
                      </a:r>
                      <a:endParaRPr lang="ru-RU" sz="1400" b="1" dirty="0" smtClean="0">
                        <a:solidFill>
                          <a:srgbClr val="9A364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Рымарева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Мария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язык- 96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106009"/>
                  </a:ext>
                </a:extLst>
              </a:tr>
              <a:tr h="422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9A3647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знак</a:t>
                      </a:r>
                      <a:r>
                        <a:rPr lang="ru-RU" sz="1400" b="1" baseline="0" dirty="0" smtClean="0">
                          <a:solidFill>
                            <a:srgbClr val="9A3647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Губернатора</a:t>
                      </a:r>
                      <a:endParaRPr lang="ru-RU" sz="1400" b="1" dirty="0">
                        <a:solidFill>
                          <a:srgbClr val="9A364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9A3647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Корначева</a:t>
                      </a:r>
                      <a:r>
                        <a:rPr lang="ru-RU" sz="1400" b="1" dirty="0">
                          <a:solidFill>
                            <a:srgbClr val="9A3647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9A3647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Елизавета</a:t>
                      </a:r>
                      <a:endParaRPr lang="ru-RU" sz="1400" b="1" dirty="0">
                        <a:solidFill>
                          <a:srgbClr val="9A364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язык-91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Литература-97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353239"/>
                  </a:ext>
                </a:extLst>
              </a:tr>
              <a:tr h="399165"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Беседина Марина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Английский язык-94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-96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171737"/>
                  </a:ext>
                </a:extLst>
              </a:tr>
              <a:tr h="407188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Знаменский Виктор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 -98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язык-98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623361"/>
                  </a:ext>
                </a:extLst>
              </a:tr>
              <a:tr h="399165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Кривенок Дарья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язык-94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Английский язык-93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343399"/>
                  </a:ext>
                </a:extLst>
              </a:tr>
              <a:tr h="598747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Тютина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Софья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язык-91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Английский язык-90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Литература-90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6379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86200"/>
            <a:ext cx="1240282" cy="1447800"/>
          </a:xfrm>
          <a:prstGeom prst="rect">
            <a:avLst/>
          </a:prstGeom>
        </p:spPr>
      </p:pic>
      <p:pic>
        <p:nvPicPr>
          <p:cNvPr id="6" name="Рисунок 5" descr="https://avatars.mds.yandex.net/get-zen_doc/57035/pub_5c060c9965738f047b9bc235_5c060ca67fe04b03c92087d2/scale_12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0"/>
            <a:ext cx="1143000" cy="83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29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028507"/>
              </p:ext>
            </p:extLst>
          </p:nvPr>
        </p:nvGraphicFramePr>
        <p:xfrm>
          <a:off x="914398" y="1752599"/>
          <a:ext cx="7848601" cy="49593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5310">
                  <a:extLst>
                    <a:ext uri="{9D8B030D-6E8A-4147-A177-3AD203B41FA5}">
                      <a16:colId xmlns:a16="http://schemas.microsoft.com/office/drawing/2014/main" val="877674352"/>
                    </a:ext>
                  </a:extLst>
                </a:gridCol>
                <a:gridCol w="1722713">
                  <a:extLst>
                    <a:ext uri="{9D8B030D-6E8A-4147-A177-3AD203B41FA5}">
                      <a16:colId xmlns:a16="http://schemas.microsoft.com/office/drawing/2014/main" val="4092758238"/>
                    </a:ext>
                  </a:extLst>
                </a:gridCol>
                <a:gridCol w="899386">
                  <a:extLst>
                    <a:ext uri="{9D8B030D-6E8A-4147-A177-3AD203B41FA5}">
                      <a16:colId xmlns:a16="http://schemas.microsoft.com/office/drawing/2014/main" val="2241136659"/>
                    </a:ext>
                  </a:extLst>
                </a:gridCol>
                <a:gridCol w="1100271">
                  <a:extLst>
                    <a:ext uri="{9D8B030D-6E8A-4147-A177-3AD203B41FA5}">
                      <a16:colId xmlns:a16="http://schemas.microsoft.com/office/drawing/2014/main" val="2407263337"/>
                    </a:ext>
                  </a:extLst>
                </a:gridCol>
                <a:gridCol w="1100271">
                  <a:extLst>
                    <a:ext uri="{9D8B030D-6E8A-4147-A177-3AD203B41FA5}">
                      <a16:colId xmlns:a16="http://schemas.microsoft.com/office/drawing/2014/main" val="822166441"/>
                    </a:ext>
                  </a:extLst>
                </a:gridCol>
                <a:gridCol w="1173623">
                  <a:extLst>
                    <a:ext uri="{9D8B030D-6E8A-4147-A177-3AD203B41FA5}">
                      <a16:colId xmlns:a16="http://schemas.microsoft.com/office/drawing/2014/main" val="2045723241"/>
                    </a:ext>
                  </a:extLst>
                </a:gridCol>
                <a:gridCol w="1467027">
                  <a:extLst>
                    <a:ext uri="{9D8B030D-6E8A-4147-A177-3AD203B41FA5}">
                      <a16:colId xmlns:a16="http://schemas.microsoft.com/office/drawing/2014/main" val="2279692240"/>
                    </a:ext>
                  </a:extLst>
                </a:gridCol>
              </a:tblGrid>
              <a:tr h="3875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Ф.И.</a:t>
                      </a:r>
                      <a:r>
                        <a:rPr lang="ru-RU" sz="1100" b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выпускника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Русс.</a:t>
                      </a:r>
                      <a:r>
                        <a:rPr lang="ru-RU" sz="1100" b="1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я</a:t>
                      </a: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зык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/литература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Англ.</a:t>
                      </a:r>
                      <a:r>
                        <a:rPr lang="ru-RU" sz="1100" b="1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я</a:t>
                      </a: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зык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/учитель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ИКТ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/учитель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/учитель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208682"/>
                  </a:ext>
                </a:extLst>
              </a:tr>
              <a:tr h="1989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Беседина Марина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Нестерчук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О.Н.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Левченко Л.А.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755334"/>
                  </a:ext>
                </a:extLst>
              </a:tr>
              <a:tr h="1989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Гадабошева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Альбика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Соловьева Т.В.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3351716"/>
                  </a:ext>
                </a:extLst>
              </a:tr>
              <a:tr h="1989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Знаменский Виктор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Нестерчук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О.Н.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98/ Волкова Т.М.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456857"/>
                  </a:ext>
                </a:extLst>
              </a:tr>
              <a:tr h="1989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Керимов Мовсар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Соловьева Т.В.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114576"/>
                  </a:ext>
                </a:extLst>
              </a:tr>
              <a:tr h="1989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Корначева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Елизавета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91/ 97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Нестерчук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О.Н.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835084"/>
                  </a:ext>
                </a:extLst>
              </a:tr>
              <a:tr h="1989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Кривенок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Дарья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Нестерчук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О.Н.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Левченко Л.А.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011113"/>
                  </a:ext>
                </a:extLst>
              </a:tr>
              <a:tr h="1989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Паутов Андрей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Соловьева Т.В.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077646"/>
                  </a:ext>
                </a:extLst>
              </a:tr>
              <a:tr h="22131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Резванова Алиса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Соловьева Т.В.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561606"/>
                  </a:ext>
                </a:extLst>
              </a:tr>
              <a:tr h="22131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Рымарева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Мария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Соловьева Т.В.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862641"/>
                  </a:ext>
                </a:extLst>
              </a:tr>
              <a:tr h="1989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Савельева Мария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Нестерчук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О.Н.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820688"/>
                  </a:ext>
                </a:extLst>
              </a:tr>
              <a:tr h="1989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Савинский Александр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Соловьева Т.В.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543169"/>
                  </a:ext>
                </a:extLst>
              </a:tr>
              <a:tr h="22131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Смирнова Елизавета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Нестерчук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О.Н.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324357"/>
                  </a:ext>
                </a:extLst>
              </a:tr>
              <a:tr h="1989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Сокол Дарья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Нестерчук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О.Н.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046440"/>
                  </a:ext>
                </a:extLst>
              </a:tr>
              <a:tr h="1989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Степанов Алексей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Соловьева Т.В.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Мещерякова Н.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568067"/>
                  </a:ext>
                </a:extLst>
              </a:tr>
              <a:tr h="23192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Тютина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Софья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91/90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Нестерчук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О.Н.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Шаповалова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969380"/>
                  </a:ext>
                </a:extLst>
              </a:tr>
              <a:tr h="34920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Шлемин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Роман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Мещерякова Н.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750104"/>
                  </a:ext>
                </a:extLst>
              </a:tr>
            </a:tbl>
          </a:graphicData>
        </a:graphic>
      </p:graphicFrame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838201" y="685800"/>
            <a:ext cx="6705599" cy="73183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Выпускники, набравшие 90 и более баллов</a:t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(27% от общего количества)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https://avatars.mds.yandex.net/get-zen_doc/57035/pub_5c060c9965738f047b9bc235_5c060ca67fe04b03c92087d2/scale_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57201"/>
            <a:ext cx="1295400" cy="960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65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85799"/>
            <a:ext cx="4495800" cy="101276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Выпускники- гордость гимназии №406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42406"/>
            <a:ext cx="3628379" cy="24189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942406"/>
            <a:ext cx="3733800" cy="2418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419600"/>
            <a:ext cx="4381500" cy="23961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1" y="784167"/>
            <a:ext cx="358229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5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Дивиденд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10254</TotalTime>
  <Words>841</Words>
  <Application>Microsoft Office PowerPoint</Application>
  <PresentationFormat>Лист A4 (210x297 мм)</PresentationFormat>
  <Paragraphs>468</Paragraphs>
  <Slides>25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Arial</vt:lpstr>
      <vt:lpstr>Calibri</vt:lpstr>
      <vt:lpstr>Corbel</vt:lpstr>
      <vt:lpstr>Gill Sans MT</vt:lpstr>
      <vt:lpstr>Times New Roman</vt:lpstr>
      <vt:lpstr>Verdana</vt:lpstr>
      <vt:lpstr>Wingdings 2</vt:lpstr>
      <vt:lpstr>2_Тема Office</vt:lpstr>
      <vt:lpstr>Дивиденд</vt:lpstr>
      <vt:lpstr>Объект упаковщика для оболочки</vt:lpstr>
      <vt:lpstr>Документ Microsoft Word</vt:lpstr>
      <vt:lpstr> Публичный доклад о деятельности  педагогического коллектива  ГБОУ гимназии № 406  за 2018-2019 учебный год </vt:lpstr>
      <vt:lpstr>Общие сведения  о количестве обучающихся</vt:lpstr>
      <vt:lpstr> Федеральные проекты  Указ Президента РФ В.В. Путина «О национальных целях и стратегических задачах развития Российской Федерации на период до 2024 года»  от 7 мая 2018 года</vt:lpstr>
      <vt:lpstr>Современная школа</vt:lpstr>
      <vt:lpstr>Итоги успеваемости обучающихся</vt:lpstr>
      <vt:lpstr>Динамика результатов ЕГЭ</vt:lpstr>
      <vt:lpstr>     Высокие достижения выпускников</vt:lpstr>
      <vt:lpstr>Выпускники, набравшие 90 и более баллов (27% от общего количества)</vt:lpstr>
      <vt:lpstr>   Выпускники- гордость гимназии №406</vt:lpstr>
      <vt:lpstr>     Результаты  ОГЭ 11 аттестатов с отличием </vt:lpstr>
      <vt:lpstr>     Результаты ГИА  по информации РЦОКО</vt:lpstr>
      <vt:lpstr>Успех каждого ребенка</vt:lpstr>
      <vt:lpstr>     Победа ученика –заслуга учителя (призеры регионального тура) </vt:lpstr>
      <vt:lpstr>Успех каждого ребенка  Инновационный Центр дополнительного образования «Открытие»</vt:lpstr>
      <vt:lpstr>Цифровая школа</vt:lpstr>
      <vt:lpstr>     Социальная активность</vt:lpstr>
      <vt:lpstr>Презентация PowerPoint</vt:lpstr>
      <vt:lpstr>     Ситуация успеха - залог яркой,  интересной школьной жизни </vt:lpstr>
      <vt:lpstr>     Ситуация успеха-залог яркой,  интересной школьной жизни </vt:lpstr>
      <vt:lpstr>  Образцовый коллектив хореографический ансамбль «Лукоморье»</vt:lpstr>
      <vt:lpstr>  Финансово-хозяйственная деятельность</vt:lpstr>
      <vt:lpstr>Работа контрактной системы в сфере закупок товаров, работ, услуг для обеспечения государственных нужд</vt:lpstr>
      <vt:lpstr>Результаты проверок контролирующих органов</vt:lpstr>
      <vt:lpstr>Презентация PowerPoint</vt:lpstr>
      <vt:lpstr>Уважаемые родители! Пусть в новом году достижения ваших детей станут залогом их успешного будущего.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учитель</dc:creator>
  <cp:lastModifiedBy>Валюша</cp:lastModifiedBy>
  <cp:revision>771</cp:revision>
  <cp:lastPrinted>2016-09-15T17:22:47Z</cp:lastPrinted>
  <dcterms:created xsi:type="dcterms:W3CDTF">1601-01-01T00:00:00Z</dcterms:created>
  <dcterms:modified xsi:type="dcterms:W3CDTF">2019-09-04T18:20:55Z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