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4" r:id="rId3"/>
    <p:sldId id="262" r:id="rId4"/>
    <p:sldId id="283" r:id="rId5"/>
    <p:sldId id="297" r:id="rId6"/>
    <p:sldId id="268" r:id="rId7"/>
    <p:sldId id="286" r:id="rId8"/>
    <p:sldId id="273" r:id="rId9"/>
    <p:sldId id="275" r:id="rId10"/>
    <p:sldId id="293" r:id="rId11"/>
    <p:sldId id="276" r:id="rId12"/>
    <p:sldId id="292" r:id="rId13"/>
    <p:sldId id="294" r:id="rId14"/>
    <p:sldId id="295" r:id="rId15"/>
    <p:sldId id="298" r:id="rId16"/>
    <p:sldId id="27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E6435-6730-43C1-93DD-8D60BA9FA0D5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45428-C7B7-4F6C-B0E7-6DC003DFE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317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45428-C7B7-4F6C-B0E7-6DC003DFED3B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908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292D75-ED99-491C-B66C-E590573BD0B4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BBEA34-766F-4054-BCD6-C24B9C011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92D75-ED99-491C-B66C-E590573BD0B4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BEA34-766F-4054-BCD6-C24B9C011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92D75-ED99-491C-B66C-E590573BD0B4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BEA34-766F-4054-BCD6-C24B9C011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92D75-ED99-491C-B66C-E590573BD0B4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BEA34-766F-4054-BCD6-C24B9C0119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92D75-ED99-491C-B66C-E590573BD0B4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BEA34-766F-4054-BCD6-C24B9C0119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92D75-ED99-491C-B66C-E590573BD0B4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BEA34-766F-4054-BCD6-C24B9C0119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92D75-ED99-491C-B66C-E590573BD0B4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BEA34-766F-4054-BCD6-C24B9C011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92D75-ED99-491C-B66C-E590573BD0B4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BEA34-766F-4054-BCD6-C24B9C0119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92D75-ED99-491C-B66C-E590573BD0B4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BEA34-766F-4054-BCD6-C24B9C011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D292D75-ED99-491C-B66C-E590573BD0B4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BEA34-766F-4054-BCD6-C24B9C011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292D75-ED99-491C-B66C-E590573BD0B4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BBEA34-766F-4054-BCD6-C24B9C0119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D292D75-ED99-491C-B66C-E590573BD0B4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BBEA34-766F-4054-BCD6-C24B9C011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egulation.gov.ru/projects/List/AdvancedSearch#departments=13&amp;npa=83416" TargetMode="External"/><Relationship Id="rId2" Type="http://schemas.openxmlformats.org/officeDocument/2006/relationships/hyperlink" Target="http://www.ege.spb.ru/index.php?option=com_k2&amp;view=item&amp;layout=item&amp;id=73&amp;Itemid=28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282852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Государственная итоговая аттестация</a:t>
            </a:r>
            <a:br>
              <a:rPr lang="ru-RU" dirty="0" smtClean="0"/>
            </a:br>
            <a:r>
              <a:rPr lang="ru-RU" dirty="0" smtClean="0"/>
              <a:t>9 классы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13.10.2018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269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Прервать экзамен по медицинским показаниям;</a:t>
            </a:r>
          </a:p>
          <a:p>
            <a:endParaRPr lang="ru-RU" b="1" dirty="0" smtClean="0"/>
          </a:p>
          <a:p>
            <a:r>
              <a:rPr lang="ru-RU" b="1" dirty="0" smtClean="0"/>
              <a:t> Подать апелляцию </a:t>
            </a:r>
            <a:r>
              <a:rPr lang="ru-RU" b="1" dirty="0"/>
              <a:t>о нарушении установленного порядка проведения ГИА по учебному предмету и (или) о несогласии с выставленными баллами в конфликтную </a:t>
            </a:r>
            <a:r>
              <a:rPr lang="ru-RU" b="1" dirty="0" smtClean="0"/>
              <a:t>комиссию.</a:t>
            </a:r>
          </a:p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Разрешается: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414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/>
          </a:bodyPr>
          <a:lstStyle/>
          <a:p>
            <a:pPr marL="109728" lvl="0" indent="0" algn="just">
              <a:buClr>
                <a:srgbClr val="2DA2BF"/>
              </a:buClr>
              <a:buNone/>
            </a:pPr>
            <a:r>
              <a:rPr lang="ru-RU" sz="2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 проведении ГИА в форме </a:t>
            </a:r>
            <a:r>
              <a:rPr lang="ru-RU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ОГЭ </a:t>
            </a:r>
            <a:r>
              <a:rPr lang="ru-RU" sz="2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используется </a:t>
            </a:r>
            <a:r>
              <a:rPr lang="ru-RU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балльная </a:t>
            </a:r>
            <a:r>
              <a:rPr lang="ru-RU" sz="2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оценки. Результаты ОГЭ переводятся в пятибалльную отметку.</a:t>
            </a:r>
            <a:endParaRPr lang="en-US" sz="2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indent="0" algn="just">
              <a:buClr>
                <a:srgbClr val="2DA2BF"/>
              </a:buClr>
              <a:buNone/>
            </a:pPr>
            <a:endParaRPr lang="en-US" sz="2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indent="0" algn="just">
              <a:buClr>
                <a:srgbClr val="2DA2BF"/>
              </a:buClr>
              <a:buNone/>
            </a:pPr>
            <a:endParaRPr lang="ru-RU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indent="0" algn="just">
              <a:buClr>
                <a:srgbClr val="2DA2BF"/>
              </a:buClr>
              <a:buNone/>
            </a:pPr>
            <a:r>
              <a:rPr lang="ru-RU" sz="26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Ознакомление </a:t>
            </a:r>
            <a:r>
              <a:rPr lang="ru-RU" sz="26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обучающихся с полученными ими результатами ГИА по учебному предмету осуществляется не позднее трех рабочих дней со дня их утверждения председателем ГЭК: в </a:t>
            </a:r>
            <a:r>
              <a:rPr lang="ru-RU" sz="26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гимназии </a:t>
            </a:r>
            <a:r>
              <a:rPr lang="ru-RU" sz="26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 на сайте </a:t>
            </a:r>
            <a:r>
              <a:rPr lang="en-US" sz="2600" b="1" u="sng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ege.spb.ru</a:t>
            </a:r>
            <a:r>
              <a:rPr lang="en-US" sz="26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600" b="1" dirty="0" smtClean="0">
                <a:solidFill>
                  <a:prstClr val="black"/>
                </a:solidFill>
                <a:ea typeface="Times New Roman"/>
              </a:rPr>
              <a:t>.</a:t>
            </a:r>
            <a:endParaRPr lang="ru-RU" sz="2500" b="1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671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r>
              <a:rPr lang="ru-RU" dirty="0"/>
              <a:t>результаты экзаменов по выбору будут учитываться при выдаче аттестата.</a:t>
            </a:r>
          </a:p>
          <a:p>
            <a:pPr marL="109728" indent="0" algn="just">
              <a:buNone/>
            </a:pPr>
            <a:r>
              <a:rPr lang="ru-RU" dirty="0" smtClean="0"/>
              <a:t>  Итоговая отметка-среднее арифметическое годовой и экзаменационной по правилам математического округления.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Государственная итоговая аттестация по образовательным программам основного общего образования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5116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mtClean="0"/>
              <a:t>Правильное заполнение </a:t>
            </a:r>
            <a:r>
              <a:rPr lang="ru-RU" dirty="0" smtClean="0"/>
              <a:t>бланков ГИА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Проблемы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083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1043608" y="-531440"/>
            <a:ext cx="7643192" cy="80607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04664"/>
            <a:ext cx="5040560" cy="5750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362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Щадящий режим прохождения ГИА:</a:t>
            </a:r>
          </a:p>
          <a:p>
            <a:endParaRPr lang="ru-RU" dirty="0" smtClean="0"/>
          </a:p>
          <a:p>
            <a:pPr marL="109728" indent="0" algn="ctr">
              <a:buNone/>
            </a:pPr>
            <a:r>
              <a:rPr lang="ru-RU" dirty="0" smtClean="0"/>
              <a:t>дети-инвалиды, надомное обучение.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541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marL="109728" indent="0" algn="ctr">
              <a:buNone/>
            </a:pPr>
            <a:r>
              <a:rPr lang="ru-RU" dirty="0" smtClean="0"/>
              <a:t>УСПЕХОВ!</a:t>
            </a:r>
          </a:p>
        </p:txBody>
      </p:sp>
    </p:spTree>
    <p:extLst>
      <p:ext uri="{BB962C8B-B14F-4D97-AF65-F5344CB8AC3E}">
        <p14:creationId xmlns:p14="http://schemas.microsoft.com/office/powerpoint/2010/main" val="150725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sz="5400" dirty="0" smtClean="0"/>
          </a:p>
          <a:p>
            <a:pPr marL="109728" indent="0" algn="ctr">
              <a:buNone/>
            </a:pPr>
            <a:r>
              <a:rPr lang="en-US" sz="5400" dirty="0" smtClean="0"/>
              <a:t>ege.spb.ru</a:t>
            </a:r>
          </a:p>
          <a:p>
            <a:pPr marL="109728" indent="0" algn="ctr">
              <a:buNone/>
            </a:pPr>
            <a:r>
              <a:rPr lang="en-US" sz="5400" dirty="0" smtClean="0"/>
              <a:t>fipi.ru</a:t>
            </a:r>
          </a:p>
          <a:p>
            <a:pPr marL="109728" indent="0" algn="ctr">
              <a:buNone/>
            </a:pPr>
            <a:r>
              <a:rPr lang="en-US" sz="5400" dirty="0" smtClean="0"/>
              <a:t>ege.edu.ru</a:t>
            </a: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Официальные сайты поддержки  ГИА-9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632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ГИА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включает в себя </a:t>
            </a:r>
            <a:r>
              <a:rPr lang="ru-RU" sz="2900" b="1" i="1" dirty="0">
                <a:latin typeface="Times New Roman" pitchFamily="18" charset="0"/>
                <a:cs typeface="Times New Roman" pitchFamily="18" charset="0"/>
              </a:rPr>
              <a:t>обязательные экзамены по 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русскому </a:t>
            </a:r>
            <a:r>
              <a:rPr lang="ru-RU" sz="2900" b="1" i="1" dirty="0">
                <a:latin typeface="Times New Roman" pitchFamily="18" charset="0"/>
                <a:cs typeface="Times New Roman" pitchFamily="18" charset="0"/>
              </a:rPr>
              <a:t>языку и 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математике</a:t>
            </a:r>
            <a:r>
              <a:rPr lang="ru-RU" sz="2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и два предмета по выбору: </a:t>
            </a:r>
            <a:r>
              <a:rPr lang="ru-RU" sz="2900" b="1" i="1" dirty="0">
                <a:latin typeface="Times New Roman" pitchFamily="18" charset="0"/>
                <a:cs typeface="Times New Roman" pitchFamily="18" charset="0"/>
              </a:rPr>
              <a:t>физика, химия, биология, литература, география, история, обществознание, иностранные языки (английский, французский, немецкий и испанский языки), информатика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just"/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72008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Приказ Министерства </a:t>
            </a:r>
            <a:r>
              <a:rPr lang="ru-RU" sz="2000" dirty="0"/>
              <a:t>образования и науки </a:t>
            </a:r>
            <a:r>
              <a:rPr lang="ru-RU" sz="2000" dirty="0" smtClean="0"/>
              <a:t>РФ от 25.12.2013 №1394  </a:t>
            </a:r>
            <a:r>
              <a:rPr lang="ru-RU" sz="2000" dirty="0"/>
              <a:t>«Об утверждении </a:t>
            </a:r>
            <a:r>
              <a:rPr lang="ru-RU" sz="2000" dirty="0" smtClean="0"/>
              <a:t>Порядка проведения </a:t>
            </a:r>
            <a:r>
              <a:rPr lang="ru-RU" sz="2000" dirty="0"/>
              <a:t>государственной итоговой аттестации по образовательным программам основного общего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241435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проведения ГИА-9 составляется </a:t>
            </a:r>
            <a:r>
              <a:rPr lang="ru-RU" dirty="0">
                <a:hlinkClick r:id="rId2"/>
              </a:rPr>
              <a:t>единое расписание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b="1" dirty="0"/>
              <a:t>Об итоговом </a:t>
            </a:r>
            <a:r>
              <a:rPr lang="ru-RU" b="1" dirty="0" smtClean="0"/>
              <a:t>собеседовании по русскому языку </a:t>
            </a:r>
            <a:r>
              <a:rPr lang="ru-RU" b="1" dirty="0"/>
              <a:t>в 2019 году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ru-RU" dirty="0"/>
              <a:t>Согласно новому </a:t>
            </a:r>
            <a:r>
              <a:rPr lang="ru-RU" dirty="0" smtClean="0">
                <a:hlinkClick r:id="rId3"/>
              </a:rPr>
              <a:t>проекту</a:t>
            </a:r>
            <a:r>
              <a:rPr lang="ru-RU" dirty="0" smtClean="0"/>
              <a:t> </a:t>
            </a:r>
            <a:r>
              <a:rPr lang="ru-RU" dirty="0"/>
              <a:t>итоговое собеседование становится допуском к ОГЭ. В 2019 году основной этап итогового собеседования пройдёт 13 февраля.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ГИА-9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142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0188829"/>
              </p:ext>
            </p:extLst>
          </p:nvPr>
        </p:nvGraphicFramePr>
        <p:xfrm>
          <a:off x="457200" y="1481138"/>
          <a:ext cx="8229600" cy="804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25 мая (</a:t>
                      </a:r>
                      <a:r>
                        <a:rPr lang="ru-RU" sz="2400" dirty="0" err="1" smtClean="0"/>
                        <a:t>пт</a:t>
                      </a:r>
                      <a:r>
                        <a:rPr lang="ru-RU" sz="2400" dirty="0" smtClean="0"/>
                        <a:t>) иностранные языки </a:t>
                      </a:r>
                    </a:p>
                    <a:p>
                      <a:r>
                        <a:rPr lang="ru-RU" sz="2400" dirty="0" smtClean="0"/>
                        <a:t>26 мая (</a:t>
                      </a:r>
                      <a:r>
                        <a:rPr lang="ru-RU" sz="2400" dirty="0" err="1" smtClean="0"/>
                        <a:t>сб</a:t>
                      </a:r>
                      <a:r>
                        <a:rPr lang="ru-RU" sz="2400" dirty="0" smtClean="0"/>
                        <a:t>) иностранные языки (у) </a:t>
                      </a:r>
                    </a:p>
                    <a:p>
                      <a:r>
                        <a:rPr lang="ru-RU" sz="2400" dirty="0" smtClean="0"/>
                        <a:t>29 мая (</a:t>
                      </a:r>
                      <a:r>
                        <a:rPr lang="ru-RU" sz="2400" dirty="0" err="1" smtClean="0"/>
                        <a:t>вт</a:t>
                      </a:r>
                      <a:r>
                        <a:rPr lang="ru-RU" sz="2400" dirty="0" smtClean="0"/>
                        <a:t>) русский язык </a:t>
                      </a:r>
                    </a:p>
                    <a:p>
                      <a:r>
                        <a:rPr lang="ru-RU" sz="2400" dirty="0" smtClean="0"/>
                        <a:t>31 мая (</a:t>
                      </a:r>
                      <a:r>
                        <a:rPr lang="ru-RU" sz="2400" dirty="0" err="1" smtClean="0"/>
                        <a:t>чт</a:t>
                      </a:r>
                      <a:r>
                        <a:rPr lang="ru-RU" sz="2400" dirty="0" smtClean="0"/>
                        <a:t>) биология, информатика и ИКТ, литература </a:t>
                      </a:r>
                    </a:p>
                    <a:p>
                      <a:r>
                        <a:rPr lang="ru-RU" sz="2400" dirty="0" smtClean="0"/>
                        <a:t>2 июня (</a:t>
                      </a:r>
                      <a:r>
                        <a:rPr lang="ru-RU" sz="2400" dirty="0" err="1" smtClean="0"/>
                        <a:t>сб</a:t>
                      </a:r>
                      <a:r>
                        <a:rPr lang="ru-RU" sz="2400" dirty="0" smtClean="0"/>
                        <a:t>) физика, информатика и ИКТ </a:t>
                      </a:r>
                    </a:p>
                    <a:p>
                      <a:r>
                        <a:rPr lang="ru-RU" sz="2400" dirty="0" smtClean="0"/>
                        <a:t>5 июня (</a:t>
                      </a:r>
                      <a:r>
                        <a:rPr lang="ru-RU" sz="2400" dirty="0" err="1" smtClean="0"/>
                        <a:t>вт</a:t>
                      </a:r>
                      <a:r>
                        <a:rPr lang="ru-RU" sz="2400" dirty="0" smtClean="0"/>
                        <a:t>) математика </a:t>
                      </a:r>
                    </a:p>
                    <a:p>
                      <a:r>
                        <a:rPr lang="ru-RU" sz="2400" dirty="0" smtClean="0"/>
                        <a:t>7 июня (</a:t>
                      </a:r>
                      <a:r>
                        <a:rPr lang="ru-RU" sz="2400" dirty="0" err="1" smtClean="0"/>
                        <a:t>чт</a:t>
                      </a:r>
                      <a:r>
                        <a:rPr lang="ru-RU" sz="2400" dirty="0" smtClean="0"/>
                        <a:t>) история, химия, география </a:t>
                      </a:r>
                    </a:p>
                    <a:p>
                      <a:r>
                        <a:rPr lang="ru-RU" sz="2400" dirty="0" smtClean="0"/>
                        <a:t>9 июня (</a:t>
                      </a:r>
                      <a:r>
                        <a:rPr lang="ru-RU" sz="2400" dirty="0" err="1" smtClean="0"/>
                        <a:t>сб</a:t>
                      </a:r>
                      <a:r>
                        <a:rPr lang="ru-RU" sz="2400" dirty="0" smtClean="0"/>
                        <a:t>) обществознание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 июня (ср) резерв: русский язык </a:t>
                      </a:r>
                    </a:p>
                    <a:p>
                      <a:r>
                        <a:rPr lang="ru-RU" sz="2400" dirty="0" smtClean="0"/>
                        <a:t>21 июня (</a:t>
                      </a:r>
                      <a:r>
                        <a:rPr lang="ru-RU" sz="2400" dirty="0" err="1" smtClean="0"/>
                        <a:t>чт</a:t>
                      </a:r>
                      <a:r>
                        <a:rPr lang="ru-RU" sz="2400" dirty="0" smtClean="0"/>
                        <a:t>) резерв: математика </a:t>
                      </a:r>
                    </a:p>
                    <a:p>
                      <a:r>
                        <a:rPr lang="ru-RU" sz="2400" dirty="0" smtClean="0"/>
                        <a:t>22 июня (</a:t>
                      </a:r>
                      <a:r>
                        <a:rPr lang="ru-RU" sz="2400" dirty="0" err="1" smtClean="0"/>
                        <a:t>пт</a:t>
                      </a:r>
                      <a:r>
                        <a:rPr lang="ru-RU" sz="2400" dirty="0" smtClean="0"/>
                        <a:t>) резерв: обществознание, биология, информатика и ИКТ, литература </a:t>
                      </a:r>
                    </a:p>
                    <a:p>
                      <a:r>
                        <a:rPr lang="ru-RU" sz="2400" dirty="0" smtClean="0"/>
                        <a:t>23 июня (</a:t>
                      </a:r>
                      <a:r>
                        <a:rPr lang="ru-RU" sz="2400" dirty="0" err="1" smtClean="0"/>
                        <a:t>сб</a:t>
                      </a:r>
                      <a:r>
                        <a:rPr lang="ru-RU" sz="2400" dirty="0" smtClean="0"/>
                        <a:t>) резерв: иностранный язык (у) </a:t>
                      </a:r>
                    </a:p>
                    <a:p>
                      <a:r>
                        <a:rPr lang="ru-RU" sz="2400" dirty="0" smtClean="0"/>
                        <a:t>25 июня (</a:t>
                      </a:r>
                      <a:r>
                        <a:rPr lang="ru-RU" sz="2400" dirty="0" err="1" smtClean="0"/>
                        <a:t>пн</a:t>
                      </a:r>
                      <a:r>
                        <a:rPr lang="ru-RU" sz="2400" dirty="0" smtClean="0"/>
                        <a:t>) резерв: история, химия, физика, география </a:t>
                      </a:r>
                    </a:p>
                    <a:p>
                      <a:r>
                        <a:rPr lang="ru-RU" sz="2400" dirty="0" smtClean="0"/>
                        <a:t>28 июня (</a:t>
                      </a:r>
                      <a:r>
                        <a:rPr lang="ru-RU" sz="2400" dirty="0" err="1" smtClean="0"/>
                        <a:t>чт</a:t>
                      </a:r>
                      <a:r>
                        <a:rPr lang="ru-RU" sz="2400" dirty="0" smtClean="0"/>
                        <a:t>) резерв: по всем учебным предметам, иностранный (п) </a:t>
                      </a:r>
                    </a:p>
                    <a:p>
                      <a:r>
                        <a:rPr lang="ru-RU" sz="2400" dirty="0" smtClean="0"/>
                        <a:t>29 июня (</a:t>
                      </a:r>
                      <a:r>
                        <a:rPr lang="ru-RU" sz="2400" dirty="0" err="1" smtClean="0"/>
                        <a:t>пт</a:t>
                      </a:r>
                      <a:r>
                        <a:rPr lang="ru-RU" sz="2400" dirty="0" smtClean="0"/>
                        <a:t>) резерв: по всем учебным предметам резерв: по всем учебным предметам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Расписание ГИА 2017/18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9846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5832648"/>
          </a:xfrm>
        </p:spPr>
        <p:txBody>
          <a:bodyPr/>
          <a:lstStyle/>
          <a:p>
            <a:pPr lvl="0" algn="just">
              <a:buClr>
                <a:srgbClr val="2DA2BF"/>
              </a:buClr>
            </a:pP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2DA2BF"/>
              </a:buClr>
            </a:pP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2DA2BF"/>
              </a:buClr>
            </a:pP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2DA2BF"/>
              </a:buClr>
            </a:pP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2DA2BF"/>
              </a:buClr>
            </a:pP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2DA2BF"/>
              </a:buClr>
            </a:pP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ГИА допускаются 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обучающиеся, имеющие </a:t>
            </a:r>
            <a:r>
              <a:rPr lang="ru-RU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годовые отметки по всем предметам учебного плана за 9 класс не ниже </a:t>
            </a:r>
            <a:r>
              <a:rPr lang="ru-RU" sz="32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удовлетворительных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2DA2BF"/>
              </a:buClr>
            </a:pP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2DA2BF"/>
              </a:buClr>
            </a:pP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Выбор предметов до </a:t>
            </a:r>
            <a:r>
              <a:rPr lang="ru-RU" sz="32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марта 2019 г.</a:t>
            </a: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702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ru-RU" dirty="0"/>
              <a:t>Если выпускник текущего года получает результаты ниже удовлетворительного (два балла) и по русскому языку, и по математике, он сможет пересдать ГИА-9 </a:t>
            </a:r>
            <a:r>
              <a:rPr lang="ru-RU" dirty="0" smtClean="0"/>
              <a:t>не ранее чем через год. </a:t>
            </a:r>
            <a:endParaRPr lang="ru-RU" dirty="0"/>
          </a:p>
          <a:p>
            <a:pPr>
              <a:buFont typeface="Arial"/>
              <a:buChar char="•"/>
            </a:pPr>
            <a:r>
              <a:rPr lang="ru-RU" dirty="0"/>
              <a:t>Для повторного прохождения ГИА-9 следует восстановиться в организации, осуществляющей образовательную деятельность на срок, необходимый для прохождения ГИА-9.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Повторное прохождение ГИА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3894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6"/>
          </a:xfrm>
        </p:spPr>
        <p:txBody>
          <a:bodyPr/>
          <a:lstStyle/>
          <a:p>
            <a:pPr marL="109728" lvl="0" indent="0" algn="just">
              <a:buClr>
                <a:srgbClr val="2DA2BF"/>
              </a:buClr>
              <a:buNone/>
            </a:pPr>
            <a:endParaRPr lang="ru-RU" sz="2800" dirty="0" smtClean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109728" lvl="0" indent="0" algn="just">
              <a:buClr>
                <a:srgbClr val="2DA2BF"/>
              </a:buClr>
              <a:buNone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Допуск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ППЭ обучающихся осуществляется при наличии у них документов, удостоверяющих их личность </a:t>
            </a:r>
            <a:r>
              <a:rPr lang="ru-RU" sz="2800" b="1" i="1" u="sng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</a:t>
            </a:r>
            <a:r>
              <a:rPr lang="ru-RU" sz="2800" b="1" i="1" u="sng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паспорт),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 при наличии их в списках распределения в данный ППЭ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marL="109728" lvl="0" indent="0" algn="just">
              <a:buClr>
                <a:srgbClr val="2DA2BF"/>
              </a:buClr>
              <a:buNone/>
            </a:pPr>
            <a:endParaRPr lang="ru-RU" sz="2800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109728" lvl="0" indent="0" algn="just">
              <a:buClr>
                <a:srgbClr val="2DA2BF"/>
              </a:buClr>
              <a:buNone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Обучающиеся, достигшие возраста 14 лет, обязаны иметь паспорт!</a:t>
            </a:r>
          </a:p>
          <a:p>
            <a:pPr marL="109728" lvl="0" indent="0" algn="just">
              <a:buClr>
                <a:srgbClr val="2DA2BF"/>
              </a:buClr>
              <a:buNone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Для регистрации на прохождение ГИА необходимо наличие СНИЛС, действующей регистрации в Санкт-Петербурге</a:t>
            </a:r>
          </a:p>
          <a:p>
            <a:pPr marL="109728" lvl="0" indent="0" algn="just">
              <a:buClr>
                <a:srgbClr val="2DA2BF"/>
              </a:buClr>
              <a:buNone/>
            </a:pPr>
            <a:endParaRPr lang="ru-RU" sz="2800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61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 fontScale="92500"/>
          </a:bodyPr>
          <a:lstStyle/>
          <a:p>
            <a:pPr marL="109728" lvl="0" indent="0" algn="just">
              <a:buClr>
                <a:srgbClr val="2DA2BF"/>
              </a:buClr>
              <a:buNone/>
            </a:pPr>
            <a:r>
              <a:rPr lang="ru-RU" sz="26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день проведения экзамена в ППЭ запрещается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  <a:endParaRPr lang="ru-RU" sz="25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indent="0" algn="just">
              <a:buClr>
                <a:srgbClr val="2DA2BF"/>
              </a:buClr>
              <a:buNone/>
            </a:pP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а) </a:t>
            </a:r>
            <a:r>
              <a:rPr lang="ru-RU" sz="2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обучающимся - </a:t>
            </a:r>
            <a:r>
              <a:rPr lang="ru-RU" sz="26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иметь при себе </a:t>
            </a:r>
            <a:r>
              <a:rPr lang="ru-RU" sz="2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средства </a:t>
            </a:r>
            <a:r>
              <a:rPr lang="ru-RU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связи, 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электронно-вычислительную технику, фото, аудио и видеоаппаратуру, справочные материалы, письменные заметки и иные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средства хранения и передачи информации </a:t>
            </a:r>
            <a:endParaRPr lang="ru-RU" sz="25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indent="0" algn="just">
              <a:buClr>
                <a:srgbClr val="2DA2BF"/>
              </a:buClr>
              <a:buNone/>
            </a:pP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б) обучающимся, организаторам, </a:t>
            </a:r>
            <a:r>
              <a:rPr lang="ru-RU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ассистентам, оказывающим необходимую техническую помощь, техническим специалистам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- </a:t>
            </a:r>
            <a:r>
              <a:rPr lang="ru-RU" sz="26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выносить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из аудиторий и ППЭ экзаменационные материалы на бумажном или электронном носителях, </a:t>
            </a:r>
            <a:r>
              <a:rPr lang="ru-RU" sz="26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фотографировать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экзаменационные материалы.</a:t>
            </a:r>
            <a:endParaRPr lang="ru-RU" sz="25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ru-RU" sz="2600" dirty="0" smtClean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ru-RU" sz="2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Лица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ru-RU" sz="26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допустившие нарушение 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указанных требований или иное нарушение установленного порядка проведения ГИА, </a:t>
            </a:r>
            <a:r>
              <a:rPr lang="ru-RU" sz="26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удаляются с экзамена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endParaRPr lang="ru-RU" sz="25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169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922</TotalTime>
  <Words>635</Words>
  <Application>Microsoft Office PowerPoint</Application>
  <PresentationFormat>Экран (4:3)</PresentationFormat>
  <Paragraphs>76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Государственная итоговая аттестация 9 классы  13.10.2018  </vt:lpstr>
      <vt:lpstr>Официальные сайты поддержки  ГИА-9</vt:lpstr>
      <vt:lpstr>Приказ Министерства образования и науки РФ от 25.12.2013 №1394  «Об утверждении Порядка проведения государственной итоговой аттестации по образовательным программам основного общего образования»</vt:lpstr>
      <vt:lpstr>ГИА-9</vt:lpstr>
      <vt:lpstr>Расписание ГИА 2017/18</vt:lpstr>
      <vt:lpstr>Презентация PowerPoint</vt:lpstr>
      <vt:lpstr>Повторное прохождение ГИА</vt:lpstr>
      <vt:lpstr>Презентация PowerPoint</vt:lpstr>
      <vt:lpstr>Презентация PowerPoint</vt:lpstr>
      <vt:lpstr>Разрешается:</vt:lpstr>
      <vt:lpstr>Презентация PowerPoint</vt:lpstr>
      <vt:lpstr>Государственная итоговая аттестация по образовательным программам основного общего образования </vt:lpstr>
      <vt:lpstr>Проблемы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 9-х классах</dc:title>
  <dc:creator>Светлана Олеговна</dc:creator>
  <cp:lastModifiedBy>user</cp:lastModifiedBy>
  <cp:revision>123</cp:revision>
  <dcterms:created xsi:type="dcterms:W3CDTF">2013-10-15T08:42:03Z</dcterms:created>
  <dcterms:modified xsi:type="dcterms:W3CDTF">2018-10-19T09:38:49Z</dcterms:modified>
</cp:coreProperties>
</file>