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AC554-1F25-4409-861D-234644FCBF81}" type="datetimeFigureOut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1107D-11E8-4B40-97AD-305B327C98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99AC15-15EA-4FD4-9362-170F9BDCF89B}" type="datetimeFigureOut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922AF4-D415-4A0B-A48A-84AD903C174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E9AD7-CF1A-4DE5-8A21-852E69D8BCAB}" type="datetimeFigureOut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B14251-38D1-49D8-A798-F00774B35D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9B19D-FAC0-4B05-B804-F1D3B8DDC56D}" type="datetimeFigureOut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FC99CD-7A40-4CDD-90EA-925B73265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40B89-31E6-4510-99DC-41C7E8150ADB}" type="datetimeFigureOut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1B963-68A5-46B3-950C-CEFA30D91A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AA42A-9A99-4E74-A4FD-6AACE2F0DB95}" type="datetimeFigureOut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61895A-40CE-431F-B37A-C64E64021B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4A20FA-1064-4194-9222-2BD460CF9475}" type="datetimeFigureOut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98F7E4-A737-424E-92A8-73619EDCF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5515E-B6CC-4BFA-A088-ABD36F3B77AF}" type="datetimeFigureOut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6F5E64-06F9-4E1D-BE48-A87D0A6CB5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47F95-20E8-4FC2-916E-11F3C8CFCC96}" type="datetimeFigureOut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BD52A-50EE-493C-80C6-D8D824B90C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50523B-95B3-4B09-938B-00926ECF8D04}" type="datetimeFigureOut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215D2-6F1B-4E63-A6F3-95AA9BDDED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3339D-3144-4855-A39E-7CD7C835C180}" type="datetimeFigureOut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EC447-4A3E-466D-BAD3-035F1E067C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3518649-12BE-4489-856A-0516F5C363D2}" type="datetimeFigureOut">
              <a:rPr lang="ru-RU"/>
              <a:pPr>
                <a:defRPr/>
              </a:pPr>
              <a:t>30.11.2016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892F461-7E36-445F-884E-459929A32C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edusladkovo.ru/assets/images/Ysovo/kartinki/school10-041.jpg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16&amp;text=%D1%88%D0%BA%D0%BE%D0%BB%D0%B0%20%D0%BA%D0%B0%D1%80%D1%82%D0%B8%D0%BD%D0%BA%D0%B8&amp;img_url=www.law.berkeley.edu/img/grades2.jpg&amp;rpt=simage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85786" y="4429132"/>
            <a:ext cx="7772400" cy="1362075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2051" name="Текст 5"/>
          <p:cNvSpPr>
            <a:spLocks noGrp="1"/>
          </p:cNvSpPr>
          <p:nvPr>
            <p:ph type="body" idx="1"/>
          </p:nvPr>
        </p:nvSpPr>
        <p:spPr>
          <a:xfrm>
            <a:off x="571500" y="1928813"/>
            <a:ext cx="7772400" cy="1500187"/>
          </a:xfrm>
        </p:spPr>
        <p:txBody>
          <a:bodyPr/>
          <a:lstStyle/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endParaRPr lang="en-US" sz="5400" b="1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54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Структура исследовательской работы</a:t>
            </a:r>
            <a:endParaRPr lang="ru-RU" sz="54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2" name="i-main-pic" descr="Картинка 2 из 1108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86500" y="3000375"/>
            <a:ext cx="2035175" cy="303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3392488" y="455613"/>
            <a:ext cx="3273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/>
            <a:r>
              <a:rPr lang="ru-RU" sz="24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Методы исследования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85750" y="1000125"/>
          <a:ext cx="8572560" cy="5489138"/>
        </p:xfrm>
        <a:graphic>
          <a:graphicData uri="http://schemas.openxmlformats.org/drawingml/2006/table">
            <a:tbl>
              <a:tblPr/>
              <a:tblGrid>
                <a:gridCol w="1225588"/>
                <a:gridCol w="7346972"/>
              </a:tblGrid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Метод исследования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                                           Характеристика</a:t>
                      </a:r>
                      <a:endParaRPr lang="ru-RU" sz="11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Наблюдение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Активный познавательный процесс, опирающийся прежде всего на работу органов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чувств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его предметную материальную деятельность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Сравнение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Позволяет установить сходство и различие предметов и явлений деятельности. В результате сравнения устанавливается то общее, что присуще двум или нескольким объектам.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Измерение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Процедура определения численного значения некоторой величины посредством единицы измерения. Даёт точные, количественно определённые сведения об окружающей действительности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Эксперимент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Предлагает вмешательство в естественные условия существования предметов и явлений или воспроизведение определённых сторон предметов и явлений в специально созданных условиях.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Абстрагирование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Состоит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 мысленном отвлечении от несущественного, выделении, фиксирований одной или нескольких интересующих исследователя сторон предмета исследования. 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Анализ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Изучение каждого элемента или стороны явления как части целого,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разделение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изучаемого предмета или явления на составные элементы, выделение в нём отдельных сторон.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Синтез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Соединение элементов, свойств (сторон) изучаемого объекта в единое целое (систему), осуществляемое как в практической деятельности, так и в процессе познания. 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Индукция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Переход от общего значения о предметах к единому значению об отдельном предмете.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20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Дедукция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Переход от общего значения о предметах к единичному значению об их отдельном предмете.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Моделирование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Метод исследования объектов с помощью моделей – аналогов определённого фрагмента природной социальной реальности. 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4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Обобщение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Одно из мыслительных действий, которое присутствует в любой деятельности, позволяя человеку обнаружить в многообразии предметов нечто общее, необходимое ему для правильной организации в окружающем мире.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2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Прогнозирование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Разработка прогнозов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выдвижение гипотез, то</a:t>
                      </a:r>
                      <a:r>
                        <a:rPr lang="ru-RU" sz="1100" baseline="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есть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вероятных суждений о состоянии какого-либо явления в будущем.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56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Беседа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Организуется с целью выявления индивидуальных особенностей личности, её </a:t>
                      </a:r>
                      <a:r>
                        <a:rPr lang="ru-RU" sz="1100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мотивов, </a:t>
                      </a:r>
                      <a:r>
                        <a:rPr lang="ru-RU" sz="11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позиции. Беседа применяется на стадии подготовки массовых анкетных опросов для определения области исследования, пополнения и уточнения данных массовой статистики и как самостоятельный метод сбора информации.</a:t>
                      </a:r>
                    </a:p>
                  </a:txBody>
                  <a:tcPr marL="34126" marR="3412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43000" y="1957388"/>
          <a:ext cx="7429553" cy="3174175"/>
        </p:xfrm>
        <a:graphic>
          <a:graphicData uri="http://schemas.openxmlformats.org/drawingml/2006/table">
            <a:tbl>
              <a:tblPr/>
              <a:tblGrid>
                <a:gridCol w="428628"/>
                <a:gridCol w="3500462"/>
                <a:gridCol w="3500463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Этапы работы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Содержание этапов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Общее ознакомление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Ознакомление с оглавлением. </a:t>
                      </a:r>
                      <a:endParaRPr lang="ru-RU" sz="14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Беглый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просмотр литературного источника.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2.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Внимательное чтение по главам и разделам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Выделение наиболее важного текста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3.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Выборочное чтение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Перечитывание наиболее важного текста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4.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Times New Roman"/>
                          <a:ea typeface="Calibri"/>
                          <a:cs typeface="Times New Roman"/>
                        </a:rPr>
                        <a:t>C</a:t>
                      </a:r>
                      <a:r>
                        <a:rPr lang="ru-RU" sz="1400" dirty="0" smtClean="0">
                          <a:latin typeface="Times New Roman"/>
                          <a:ea typeface="Calibri"/>
                          <a:cs typeface="Times New Roman"/>
                        </a:rPr>
                        <a:t>оставление </a:t>
                      </a: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плана прочитанного материала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В пунктах плана отражается наиболее существенная мысль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5.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Выписки из прочитанного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Полные и точные (цитата + ее библиографическое описание)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6.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Сравнение и сопоставление с другими источниками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Отмечается общее и отличительное в решении проблемы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7.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Calibri"/>
                          <a:cs typeface="Times New Roman"/>
                        </a:rPr>
                        <a:t>Критическая оценка прочитанного и запись замечаний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Calibri"/>
                          <a:cs typeface="Times New Roman"/>
                        </a:rPr>
                        <a:t>Обращается внимание на объективность суждений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2328" name="Rectangle 1"/>
          <p:cNvSpPr>
            <a:spLocks noChangeArrowheads="1"/>
          </p:cNvSpPr>
          <p:nvPr/>
        </p:nvSpPr>
        <p:spPr bwMode="auto">
          <a:xfrm>
            <a:off x="1714500" y="785813"/>
            <a:ext cx="5664200" cy="677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Формы работы с литературными источниками</a:t>
            </a:r>
            <a:endParaRPr lang="ru-RU" sz="2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  <p:pic>
        <p:nvPicPr>
          <p:cNvPr id="12329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5286375"/>
            <a:ext cx="1792288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ChangeArrowheads="1"/>
          </p:cNvSpPr>
          <p:nvPr/>
        </p:nvSpPr>
        <p:spPr bwMode="auto">
          <a:xfrm>
            <a:off x="2428875" y="571500"/>
            <a:ext cx="423386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Требования к оформлению работы</a:t>
            </a:r>
            <a:endParaRPr lang="ru-RU" sz="200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5" name="Rectangle 8"/>
          <p:cNvSpPr>
            <a:spLocks noChangeArrowheads="1"/>
          </p:cNvSpPr>
          <p:nvPr/>
        </p:nvSpPr>
        <p:spPr bwMode="auto">
          <a:xfrm>
            <a:off x="571500" y="1104850"/>
            <a:ext cx="828675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Текст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работы печатается в 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Worde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 одной стороне белой бумаги формата А4   через 1,5 интервала. 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Шрифт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Times </a:t>
            </a:r>
            <a:r>
              <a:rPr lang="en-US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Nev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Roman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ненаклонный, размер 12. </a:t>
            </a:r>
          </a:p>
          <a:p>
            <a:pPr algn="just" eaLnBrk="0" hangingPunct="0"/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Поля: слева – 30 мм, справа – 15 мм, сверху и снизу – по 20 мм (контуры полей не наносятся). </a:t>
            </a:r>
          </a:p>
          <a:p>
            <a:pPr algn="just" eaLnBrk="0" hangingPunct="0"/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Допустимо рукописное оформление отдельных фрагментов (формулы, чертежный материал и т.п.), которые выполняются черной пастой.</a:t>
            </a:r>
          </a:p>
          <a:p>
            <a:pPr algn="just" eaLnBrk="0" hangingPunct="0"/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Нумерация страниц начинается с раздела «Введение». </a:t>
            </a:r>
            <a:endParaRPr lang="en-US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hangingPunct="0">
              <a:buFontTx/>
              <a:buChar char="•"/>
            </a:pPr>
            <a:endParaRPr lang="ru-RU" dirty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3316" name="Rectangle 9"/>
          <p:cNvSpPr>
            <a:spLocks noChangeArrowheads="1"/>
          </p:cNvSpPr>
          <p:nvPr/>
        </p:nvSpPr>
        <p:spPr bwMode="auto">
          <a:xfrm>
            <a:off x="571500" y="3071813"/>
            <a:ext cx="828675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5.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Переплет произвольный, листы с текстом работы в файлы не вкладываются. </a:t>
            </a:r>
          </a:p>
          <a:p>
            <a:pPr algn="just" eaLnBrk="0" hangingPunct="0"/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6.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Объем 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работы – до 18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страниц машинописного текста, не считая титульного листа и оглавления. </a:t>
            </a:r>
          </a:p>
          <a:p>
            <a:pPr algn="just" eaLnBrk="0" hangingPunct="0"/>
            <a:r>
              <a:rPr lang="en-US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7.   </a:t>
            </a:r>
            <a:r>
              <a:rPr lang="ru-RU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Приложения могут занимать не более 5 дополнительных страниц. Приложения должны быть пронумерованы и озаглавлены. В тексте работы на них должны содержаться ссылки.</a:t>
            </a:r>
          </a:p>
        </p:txBody>
      </p:sp>
      <p:pic>
        <p:nvPicPr>
          <p:cNvPr id="13317" name="i-main-pic" descr="Картинка 6 из 102443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71938" y="4786313"/>
            <a:ext cx="1616075" cy="190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285852" y="1428736"/>
            <a:ext cx="6803466" cy="923330"/>
          </a:xfrm>
          <a:prstGeom prst="rect">
            <a:avLst/>
          </a:prstGeom>
          <a:noFill/>
        </p:spPr>
        <p:txBody>
          <a:bodyPr spcFirstLastPara="1" wrap="none">
            <a:prstTxWarp prst="textArchDow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</a:rPr>
              <a:t>Спасибо за внимание!</a:t>
            </a:r>
          </a:p>
        </p:txBody>
      </p:sp>
      <p:pic>
        <p:nvPicPr>
          <p:cNvPr id="14339" name="i-main-pic" descr="Картинка 8 из 10244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88" y="3071813"/>
            <a:ext cx="5926137" cy="290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500" y="500063"/>
          <a:ext cx="7786688" cy="4302760"/>
        </p:xfrm>
        <a:graphic>
          <a:graphicData uri="http://schemas.openxmlformats.org/drawingml/2006/table">
            <a:tbl>
              <a:tblPr/>
              <a:tblGrid>
                <a:gridCol w="1903413"/>
                <a:gridCol w="5883275"/>
              </a:tblGrid>
              <a:tr h="663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Структура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содержанию</a:t>
                      </a: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9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Титульный лист</a:t>
                      </a: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Титульный лист содержит  наименование конференции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XXII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открытая с международным участием проектно-практическая конференция школьников «ЦАРСКОСЕЛЬСКИЕ СТАРТЫ»), образовательное учреждение (Государственное бюджетное образовательное учреждение гимназия №406).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Название работы.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Сведения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авторе - Ф.И., класс.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Сведения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 научном руководителе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- Ф.И.О., должность.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Город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 год проведения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конференции.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85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5072063"/>
            <a:ext cx="2149475" cy="153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642938" y="1000125"/>
          <a:ext cx="7643812" cy="4706747"/>
        </p:xfrm>
        <a:graphic>
          <a:graphicData uri="http://schemas.openxmlformats.org/drawingml/2006/table">
            <a:tbl>
              <a:tblPr/>
              <a:tblGrid>
                <a:gridCol w="1903412"/>
                <a:gridCol w="5740400"/>
              </a:tblGrid>
              <a:tr h="3429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Оглавление</a:t>
                      </a: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оглавлении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указываются основные разделы работы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Это план работы. Оглавление состоит: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1. Введение. (Цели, задачи, актуальность…)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 Названия главы. (Например: Теоретические данные)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 1.Название параграфа.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 Название главы. (Например: Практическое изучение)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3.1. Название параграфа. Например: Результаты анкетирования.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4. Заключение (Выводы).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5. Использованная литература,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6. Приложения.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Последнее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слово каждого заголовка соединяют отточием с соответствующим номером страницы.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4106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86500" y="4929188"/>
            <a:ext cx="2371725" cy="1689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00125" y="571500"/>
          <a:ext cx="7143750" cy="4391279"/>
        </p:xfrm>
        <a:graphic>
          <a:graphicData uri="http://schemas.openxmlformats.org/drawingml/2006/table">
            <a:tbl>
              <a:tblPr/>
              <a:tblGrid>
                <a:gridCol w="1779588"/>
                <a:gridCol w="5364162"/>
              </a:tblGrid>
              <a:tr h="2571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Введение </a:t>
                      </a: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Введение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это краткое раскрытие темы.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Во введении (1-2 страницы),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кратко обосновывается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Актуальность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выбранной темы,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формулируются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цель работы,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ставятся задачи (3-4 до 6).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Если необходимо – выдвигается гипотеза.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Указываются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объект и предмет исследования, избранный метод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исследования.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Можно описать возникший интерес к изучаемой теме  (мотивацию) на основании  прочитанной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литературы по данной проблеме,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темы урока или жизненной ситуации.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5130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50" y="4929188"/>
            <a:ext cx="20145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500063" y="500063"/>
          <a:ext cx="8215312" cy="5000625"/>
        </p:xfrm>
        <a:graphic>
          <a:graphicData uri="http://schemas.openxmlformats.org/drawingml/2006/table">
            <a:tbl>
              <a:tblPr/>
              <a:tblGrid>
                <a:gridCol w="1673225"/>
                <a:gridCol w="6542087"/>
              </a:tblGrid>
              <a:tr h="5000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Основная часть</a:t>
                      </a:r>
                    </a:p>
                  </a:txBody>
                  <a:tcPr marL="60237" marR="602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Основная часть делится на главы и (или) параграфы.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Содержание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основной части должно точно соответствовать теме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работы, содержать теоретическое изучение источников и практическую часть.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2. Изучение теоретических источников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В этой главе дается анализ теоретического материала, полученного из литературных источников, содержится информация, собранная в ходе изучения темы, излагаются основные факты по данной проблеме.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3. </a:t>
                      </a:r>
                      <a:r>
                        <a:rPr kumimoji="0" lang="ru-RU" sz="14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Практическая часть.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Если реализуется практические задачи, самостоятельно выполненные, то описываются методы решения проблемы, излагаются полученные результаты, анализ полученных данных.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Эта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глава вмещает в себя основной объем работы,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ее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практическую часть.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Отвечает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 вопросы: 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Кто? Где? Когда? 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Почему? Сколько</a:t>
                      </a: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? Как? </a:t>
                      </a:r>
                      <a:endParaRPr kumimoji="0" lang="ru-RU" sz="14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одробно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рассматриваются методика  и техника исследования, приемы и способы, которыми пользовался исследователь.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Изложение результатов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В этой главе обобщаются результаты. Результаты должны находиться в логической связи с задачами исследования.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Если были задачи «проанализировать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», «описать»,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«сравнить», «выявить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», «определить», «установить», то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результаты.«В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ходе данного исследования был проведен анализ..., выявлено..., определено..., установлено...». </a:t>
                      </a:r>
                    </a:p>
                  </a:txBody>
                  <a:tcPr marL="60237" marR="60237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154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214938"/>
            <a:ext cx="2014537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857250" y="642938"/>
          <a:ext cx="7643813" cy="4883150"/>
        </p:xfrm>
        <a:graphic>
          <a:graphicData uri="http://schemas.openxmlformats.org/drawingml/2006/table">
            <a:tbl>
              <a:tblPr/>
              <a:tblGrid>
                <a:gridCol w="1285875"/>
                <a:gridCol w="6357938"/>
              </a:tblGrid>
              <a:tr h="48831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Выводы</a:t>
                      </a: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Заключение</a:t>
                      </a:r>
                      <a:r>
                        <a:rPr kumimoji="0" lang="ru-RU" sz="16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–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это результат работы, выводы.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Это 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синтез накопленной в основной части информации. </a:t>
                      </a:r>
                      <a:endParaRPr kumimoji="0" lang="ru-R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Здесь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важно последовательно,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логически изложить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полученные итоги и их соотношение с целью и задачами, поставленными в вводной части работы. Заключение целесообразно начать фразой: "В результате проделанного исследования можно сделать следующие выводы: ...".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   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Необходимо указать о выполнении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поставленной цели,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 подтверждении или опровержении гипотезы, показать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практическую значимость работы.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Возможно указать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пути дальнейшего исследования, а также конкретные задачи,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планирование продолжения работы. </a:t>
                      </a:r>
                      <a:r>
                        <a:rPr kumimoji="0" lang="en-US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Практические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предложения значительно повышают ценность теоретического материала. Важнейшее требование к заключению: его краткость и </a:t>
                      </a:r>
                      <a:r>
                        <a:rPr kumimoji="0" lang="ru-RU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обстоятельность.В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заключении, так же, как и во введении, не допускается наличие таблиц, графиков, ссылок на литературу.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7178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429250"/>
            <a:ext cx="1728787" cy="123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88" y="500063"/>
          <a:ext cx="6762750" cy="3977386"/>
        </p:xfrm>
        <a:graphic>
          <a:graphicData uri="http://schemas.openxmlformats.org/drawingml/2006/table">
            <a:tbl>
              <a:tblPr/>
              <a:tblGrid>
                <a:gridCol w="1684337"/>
                <a:gridCol w="5078413"/>
              </a:tblGrid>
              <a:tr h="2357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Список используемой литературы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(библиография)</a:t>
                      </a: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библиографический список заносятся публикации, издания  и источники, которые использовались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работе: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- Фамилия,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инициалы автора, название книги,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издательство,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год издания, номер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выпуска,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количество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страниц.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Например: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0" i="0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 Я познаю мир. Литература: энциклопедия / авт.-сост. Н. В. – М., 2007.  с 348-359.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Издания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должны быть пронумерованы и расположены   в алфавитном порядке.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8202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43688" y="5072063"/>
            <a:ext cx="2028825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88" y="857250"/>
          <a:ext cx="7286625" cy="4391279"/>
        </p:xfrm>
        <a:graphic>
          <a:graphicData uri="http://schemas.openxmlformats.org/drawingml/2006/table">
            <a:tbl>
              <a:tblPr/>
              <a:tblGrid>
                <a:gridCol w="1666875"/>
                <a:gridCol w="5619750"/>
              </a:tblGrid>
              <a:tr h="312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Приложение</a:t>
                      </a: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sng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1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Приложения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иллюстрируют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наиболее яркие моменты работы. 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приложения рекомендуется включать вспомогательные или дополнительные материалы, если они помогут лучшему пониманию полученных результатов: копии редких фотографий, документов, различные таблицы, графики, диаграммы, схемы,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рисунки, анкеты, </a:t>
                      </a:r>
                      <a:r>
                        <a:rPr kumimoji="0" lang="ru-RU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опросники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.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Приложения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нумеруются. Обязательны ссылки на приложения в тексте исследования, например: </a:t>
                      </a:r>
                      <a:r>
                        <a:rPr kumimoji="0" lang="ru-RU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(Приложение 1).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just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7009" marR="67009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9226" name="Рисунок 25" descr="http://im4-tub-ru.yandex.net/i?id=221854955-56-7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38" y="5000625"/>
            <a:ext cx="2028825" cy="144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85750" y="642938"/>
          <a:ext cx="8501063" cy="5025328"/>
        </p:xfrm>
        <a:graphic>
          <a:graphicData uri="http://schemas.openxmlformats.org/drawingml/2006/table">
            <a:tbl>
              <a:tblPr/>
              <a:tblGrid>
                <a:gridCol w="500063"/>
                <a:gridCol w="1857375"/>
                <a:gridCol w="6143625"/>
              </a:tblGrid>
              <a:tr h="195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Компонент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Описание компонента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Актуальность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Обоснование выбора темы: личный интерес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практическая значимость, </a:t>
                      </a:r>
                      <a:r>
                        <a:rPr kumimoji="0" lang="ru-RU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малоизученность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Цель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 на вопрос: «Что я хочу выяснить в результате проведенной работы?». Цель, как правило, начинается с глаголов: выявить,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обосновать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определить, создать, построить …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Задачи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Шаги для достижения цели: изучить литературу по вопросу исследования,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сравнить,  провести  анализ, эксперимент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обосновать.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26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Гипотеза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Развернутое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предположение требующее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доказательства. 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Как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правило, гипотеза формулируется виде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предложения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 придаточным условия («Если…, то…», «Чем…, тем…»)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Область, раздел науки, в рамках которого находится то, что будет изучаться (например, творчество С.А. Есенина)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Предмет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Конкретная часть объекта,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которые исследуется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(например, цветовые эпитеты в творчестве С.А. Есенина)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Теоретическое обоснование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Краткий обзор состояния проблемы.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Изучение ,  описание основных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работ по 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вопросу исследования</a:t>
                      </a:r>
                      <a:endParaRPr kumimoji="0" lang="ru-R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Calibri" pitchFamily="34" charset="0"/>
                        <a:buAutoNum type="arabicPeriod"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</a:t>
                      </a: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Ответ на вопрос: «Как проводилось исследование?» 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57618" marR="57618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84" name="Rectangle 1"/>
          <p:cNvSpPr>
            <a:spLocks noChangeArrowheads="1"/>
          </p:cNvSpPr>
          <p:nvPr/>
        </p:nvSpPr>
        <p:spPr bwMode="auto">
          <a:xfrm>
            <a:off x="2286000" y="130175"/>
            <a:ext cx="4756150" cy="677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000" b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Введение к исследовательской работе</a:t>
            </a:r>
            <a:endParaRPr lang="ru-RU" sz="20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endParaRPr lang="ru-RU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1415</Words>
  <Application>Microsoft Office PowerPoint</Application>
  <PresentationFormat>Экран (4:3)</PresentationFormat>
  <Paragraphs>179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Admin</dc:creator>
  <cp:lastModifiedBy>Владелец</cp:lastModifiedBy>
  <cp:revision>18</cp:revision>
  <dcterms:created xsi:type="dcterms:W3CDTF">2006-12-31T21:38:00Z</dcterms:created>
  <dcterms:modified xsi:type="dcterms:W3CDTF">2016-11-30T08:41:51Z</dcterms:modified>
</cp:coreProperties>
</file>